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F0000"/>
          </p15:clr>
        </p15:guide>
        <p15:guide id="2" pos="4422">
          <p15:clr>
            <a:srgbClr val="A4A3A4"/>
          </p15:clr>
        </p15:guide>
        <p15:guide id="3" pos="4014">
          <p15:clr>
            <a:srgbClr val="FF9900"/>
          </p15:clr>
        </p15:guide>
        <p15:guide id="4" orient="horz" pos="1620">
          <p15:clr>
            <a:srgbClr val="A4A3A4"/>
          </p15:clr>
        </p15:guide>
        <p15:guide id="5" orient="horz" pos="1937">
          <p15:clr>
            <a:srgbClr val="A4A3A4"/>
          </p15:clr>
        </p15:guide>
        <p15:guide id="6" pos="2976">
          <p15:clr>
            <a:srgbClr val="A4A3A4"/>
          </p15:clr>
        </p15:guide>
        <p15:guide id="7" pos="170">
          <p15:clr>
            <a:srgbClr val="FF99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새별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180" y="-64"/>
      </p:cViewPr>
      <p:guideLst>
        <p:guide orient="horz" pos="1620"/>
        <p:guide orient="horz" pos="1937"/>
        <p:guide pos="2880"/>
        <p:guide pos="4422"/>
        <p:guide pos="4014"/>
        <p:guide pos="2976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06.467" idx="1">
    <p:pos x="6000" y="0"/>
    <p:text>용세 시작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4:58.715" idx="2">
    <p:pos x="1399" y="777"/>
    <p:text>찜목록 페이지 뒤로 옮기고 
애니메이션 효과인듯 전화번호 보여주는것만 나오게 수정했어요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23.595" idx="3">
    <p:pos x="6000" y="0"/>
    <p:text>승빈 시작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9:18.162" idx="4">
    <p:pos x="1379" y="763"/>
    <p:text>추가했습니다~</p:text>
  </p:cm>
  <p:cm authorId="0" dt="2019-01-12T15:59:01.424" idx="5">
    <p:pos x="6000" y="0"/>
    <p:text>상현 시작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50.226" idx="6">
    <p:pos x="6000" y="0"/>
    <p:text>태영 시작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8:03.429" idx="7">
    <p:pos x="6000" y="0"/>
    <p:text>새별 시작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15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3a37713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3a37713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d3a377136_9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d3a377136_9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4d3a377136_9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4d3a377136_9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4d3a37713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4d3a37713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d3a37713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d3a37713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3a37713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3a37713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3a377136_2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3a377136_2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a377136_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a377136_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3a377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3a377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50d50b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50d50b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3a377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3a377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3a377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3a377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a3771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a3771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3a3771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3a3771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37c420c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37c420c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a377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3a377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3a377136_1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3a377136_1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3a3771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3a3771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3a3771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3a3771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3a377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3a377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3a37713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3a37713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3a377136_2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3a377136_2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d3a377136_1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d3a377136_1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3a377136_1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3a377136_1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3a37713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3a37713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a3771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a3771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3a377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3a377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d3a377136_1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d3a377136_1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50d50bd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50d50bd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3a377136_1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3a377136_1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3a377136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3a377136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d50d50bd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d50d50bd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d50d50bd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d50d50bd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50d50b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50d50b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50d50bd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50d50bd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d50d50b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d50d50b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37c420c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37c420c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d3a3771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d3a3771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기능을 설명할 김용세 입니다. 순서는 사이트맵 사용자 페이지 관리자 페이지 순으로 설명드리겠습니다.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3a37713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3a37713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입니다. 사이트맵은 총 3가지로 메인페이지 회원서비스 업체서비스 이루어져있으며 메인페이지부터 설명드리겠습니다.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d3a37713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d3a37713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 입니다. 왼쪽편이 웹사이트로 봤을때 이미지이며, 오른쪽은 모바일로 봤을때 이미지 입니다. 이제 상단 중단 하단순으로 설명드리겠습니다.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3a377136_1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3a377136_1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부분입니다. 메인로고 클릭 시 메인페이지로 이동하며,  메인메뉴바는 각 메뉴 클릭 시 해당 페이지로 이동합니다. 마지막으로 공간검색은 검색 시 공간 리스트로 이동하게 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d50d50b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d50d50b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상단 메뉴 변화에 대해 설명 드리겠습니다. 로그인 하기 전 상태는 1번과 같고, 일반 회원 로그인 상태는 문의게시판이 추가되며 회원이름 / 로그아웃 / 마이페이지로 구성되어있습니다. 마지막으로 업체 회원 로그인은 문의게시판이 없어지고 내 공간등록으로 바뀌고 옆에는 회원과 동일합니다.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d3a377136_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d3a377136_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3a377136_1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3a377136_1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3a377136_9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3a377136_9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3a377136_9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3a377136_9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d3a377136_2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d3a377136_2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50d50bd9_2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50d50bd9_2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3a377136_9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3a377136_9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3a377136_9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3a377136_9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3a377136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d3a377136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d3a37713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d3a37713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d3a37713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d3a377136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3a37713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3a37713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3a37713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d3a37713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3a377136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3a377136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d50bd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d50bd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d50d50bd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d50d50bd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50d50bd9_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50d50bd9_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d50bd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d50bd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d50d50bd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d50d50bd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3a377136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3a377136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d50d50bd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d50d50bd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d3a377136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d3a377136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수정해야합니당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50d50bd9_2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50d50bd9_2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d50bd9_2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d50bd9_2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50d50bd9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50d50bd9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d3a377136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d3a377136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50d50bd9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50d50bd9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50d50bd9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50d50bd9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d3a377136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d3a377136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d3a377136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d3a377136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d50d50bd9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d50d50bd9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d3a377136_1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d3a377136_1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d50d50b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d50d50b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d3a377136_1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d3a377136_1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3a377136_9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3a377136_9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d3a377136_9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d3a377136_9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d3a377136_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d3a377136_9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약관 동의를 해야 회원가입 페이지로 넘어갈 수 있다.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d3a377136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d3a377136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업체 회원가입에서 아이디와 사업자번호의 중복확인은 필수이고, 앞에서 보신 일반 회원과는 입력 항목이 다소 차이가 있습니다. 업체 회원가입은 ‘회원가입’버튼이 아닌 ‘가입신청’ 버튼이</a:t>
            </a:r>
            <a:br>
              <a:rPr lang="ko"/>
            </a:br>
            <a:r>
              <a:rPr lang="ko"/>
              <a:t>있는데 클릭하게 되면 ‘가입 신청 완료 페이지’로 이동하게 됩니다. 여기서는 제출 서류 목록과 MRSPACE 주소, FAX번호가 출력되고, 제출해야 할 서류를 모두 제출하면 관리자가 가입 승인 처리 후 업체 회원의 로그인이 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50d50bd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50d50bd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50d50bd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4d50d50bd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d3a377136_9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d3a377136_9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d3a377136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4d3a377136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d3a377136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d3a377136_9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d50d50bd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d50d50bd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50d50bd9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50d50bd9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d3a377136_9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d3a377136_9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d50d50b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4d50d50b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d3a377136_9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d3a377136_9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3a377136_9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3a377136_9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7c420ce_0_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7c420ce_0_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태영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d3a3771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d3a3771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d50d50bd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d50d50bd9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4d3a37713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4d3a37713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4d3a377136_9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4d3a377136_9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d3a377136_9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d3a377136_9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d3a377136_2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d3a377136_2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d3a377136_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d3a377136_9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d3a377136_9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4d3a377136_9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d3a377136_2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d3a377136_2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d3a377136_9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d3a377136_9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omap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.blog.naver.com/jiyi94/221219291702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903500"/>
            <a:ext cx="85206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A3A3C"/>
                </a:solidFill>
              </a:rPr>
              <a:t>공간(공유오피스) 예약 사이트</a:t>
            </a:r>
            <a:endParaRPr sz="1800" b="1" dirty="0">
              <a:solidFill>
                <a:srgbClr val="3A3A3C"/>
              </a:solidFill>
            </a:endParaRPr>
          </a:p>
          <a:p>
            <a:pPr marL="0" lvl="0" indent="0"/>
            <a:r>
              <a:rPr lang="en-US" sz="1400" b="1" dirty="0">
                <a:solidFill>
                  <a:srgbClr val="3A3A3C"/>
                </a:solidFill>
              </a:rPr>
              <a:t>https://github.com/ellinstar/space.git</a:t>
            </a:r>
            <a:endParaRPr sz="14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미래능력개발원 융합소프트웨어개발자 1회차 웹사이트 팀 프로젝트</a:t>
            </a:r>
            <a:endParaRPr sz="1200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팀장 </a:t>
            </a:r>
            <a:r>
              <a:rPr lang="ko" sz="1200" b="1" dirty="0">
                <a:solidFill>
                  <a:srgbClr val="3A3A3C"/>
                </a:solidFill>
              </a:rPr>
              <a:t>윤새별</a:t>
            </a:r>
            <a:r>
              <a:rPr lang="ko" sz="1200" dirty="0">
                <a:solidFill>
                  <a:srgbClr val="3A3A3C"/>
                </a:solidFill>
              </a:rPr>
              <a:t> 팀원 </a:t>
            </a:r>
            <a:r>
              <a:rPr lang="ko" sz="1200" b="1" dirty="0">
                <a:solidFill>
                  <a:srgbClr val="3A3A3C"/>
                </a:solidFill>
              </a:rPr>
              <a:t>김용세 이상현 노승빈 안태영</a:t>
            </a:r>
            <a:endParaRPr sz="12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3A3A3C"/>
                </a:solidFill>
              </a:rPr>
              <a:t>발표일 2019.1.14.</a:t>
            </a:r>
            <a:endParaRPr sz="1200" dirty="0">
              <a:solidFill>
                <a:srgbClr val="3A3A3C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9817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0597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2435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88" y="1464655"/>
            <a:ext cx="4694225" cy="1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공간 목록과 상세 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로그인 여부와 상관 없이 </a:t>
            </a:r>
            <a:r>
              <a:rPr lang="ko" sz="1300" u="sng" dirty="0">
                <a:solidFill>
                  <a:schemeClr val="dk1"/>
                </a:solidFill>
              </a:rPr>
              <a:t>모두 접근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업체회원이 등록한 공간의 정보가 보여진다.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accent6"/>
                </a:highlight>
              </a:rPr>
              <a:t>예약하기와 찜하기는 로그인 회원만</a:t>
            </a:r>
            <a:r>
              <a:rPr lang="ko" sz="1300" dirty="0">
                <a:solidFill>
                  <a:schemeClr val="dk1"/>
                </a:solidFill>
              </a:rPr>
              <a:t> 가능하며, 미로그인시 로그인페이지로 이동한다.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공지사항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관리자만 등록/수정/삭제 할 수 있으며, 사용자는 </a:t>
            </a:r>
            <a:r>
              <a:rPr lang="ko" sz="1300" u="sng" dirty="0">
                <a:solidFill>
                  <a:schemeClr val="dk1"/>
                </a:solidFill>
              </a:rPr>
              <a:t>가입여부와 상관 없이 읽기가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문의 게시판    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로그인한 회원만 접근</a:t>
            </a:r>
            <a:r>
              <a:rPr lang="ko" sz="1300" dirty="0">
                <a:solidFill>
                  <a:schemeClr val="dk1"/>
                </a:solidFill>
              </a:rPr>
              <a:t>이 가능하며 메인 상단메뉴에서 접근할 수 있다.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작성한 회원만 비밀번호 확인을 통해 수정/삭제가 가능하며 </a:t>
            </a:r>
            <a:r>
              <a:rPr lang="ko" sz="1300" u="sng" dirty="0">
                <a:solidFill>
                  <a:schemeClr val="dk1"/>
                </a:solidFill>
              </a:rPr>
              <a:t>읽기는 모든 회원</a:t>
            </a:r>
            <a:r>
              <a:rPr lang="ko" sz="1300" dirty="0">
                <a:solidFill>
                  <a:schemeClr val="dk1"/>
                </a:solidFill>
              </a:rPr>
              <a:t>이 읽을 수 있다.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답변은 관리자</a:t>
            </a:r>
            <a:r>
              <a:rPr lang="ko" sz="1300" dirty="0">
                <a:solidFill>
                  <a:schemeClr val="dk1"/>
                </a:solidFill>
              </a:rPr>
              <a:t>만 등록/수정이 가능하다.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 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(검색/메뉴)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5" y="3625050"/>
            <a:ext cx="7985350" cy="1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632" name="Google Shape;163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3" y="1258400"/>
            <a:ext cx="8364274" cy="23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11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34" name="Google Shape;1634;p11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5" name="Google Shape;163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6" name="Google Shape;163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185825"/>
            <a:ext cx="4297375" cy="345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12"/>
          <p:cNvCxnSpPr/>
          <p:nvPr/>
        </p:nvCxnSpPr>
        <p:spPr>
          <a:xfrm rot="10800000" flipH="1">
            <a:off x="1677700" y="1258400"/>
            <a:ext cx="2825700" cy="772500"/>
          </a:xfrm>
          <a:prstGeom prst="bentConnector3">
            <a:avLst>
              <a:gd name="adj1" fmla="val 197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43" name="Google Shape;1643;p11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45" name="Google Shape;1645;p11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46" name="Google Shape;1646;p11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8" name="Google Shape;16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6" y="1152800"/>
            <a:ext cx="4301998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799"/>
            <a:ext cx="4465776" cy="2977151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14"/>
          <p:cNvSpPr/>
          <p:nvPr/>
        </p:nvSpPr>
        <p:spPr>
          <a:xfrm>
            <a:off x="0" y="2482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/>
              <a:t>후기</a:t>
            </a:r>
            <a:endParaRPr sz="3600" b="1"/>
          </a:p>
        </p:txBody>
      </p:sp>
      <p:sp>
        <p:nvSpPr>
          <p:cNvPr id="1656" name="Google Shape;1656;p114"/>
          <p:cNvSpPr/>
          <p:nvPr/>
        </p:nvSpPr>
        <p:spPr>
          <a:xfrm>
            <a:off x="133325" y="119300"/>
            <a:ext cx="2859900" cy="1927800"/>
          </a:xfrm>
          <a:prstGeom prst="wedgeRoundRectCallout">
            <a:avLst>
              <a:gd name="adj1" fmla="val -22765"/>
              <a:gd name="adj2" fmla="val 66477"/>
              <a:gd name="adj3" fmla="val 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이번 프로젝트를 진행하면서 지금까지 아무 생각없이 사용해왔던 웹 페이지들을 개발한 개발자 분들이 얼마나 대단한분들인지 느끼게 되는 시간 이었고 프로젝트 처음에 기획했던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기능들이 생각처럼 진행되지 않아 난감했던적이 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한두번이 아니었습니다. 프로그램은 생각대로 흘러가지 않는다는걸 느꼈고 앞으로 많은 발전이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필요하다는걸 깨닫게되는 순간이었습니다.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이번 팀 프로젝트를 진행하면서 팀원들간의 소통의 중요성과 개발은 혼자하는게 아니라는 교수님의 말씀이 마음에 와닫는 시간 이었습니다.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앞으로 점점더 정진하여 생각대로 코딩할 수 있는 능력을 갖출수 있도록 노력 하겠습니다.</a:t>
            </a:r>
            <a:endParaRPr sz="800" b="1">
              <a:solidFill>
                <a:srgbClr val="3A3A3C"/>
              </a:solidFill>
            </a:endParaRPr>
          </a:p>
        </p:txBody>
      </p:sp>
      <p:sp>
        <p:nvSpPr>
          <p:cNvPr id="1657" name="Google Shape;1657;p114"/>
          <p:cNvSpPr/>
          <p:nvPr/>
        </p:nvSpPr>
        <p:spPr>
          <a:xfrm>
            <a:off x="3142050" y="119300"/>
            <a:ext cx="2859900" cy="1927800"/>
          </a:xfrm>
          <a:prstGeom prst="wedgeRoundRectCallout">
            <a:avLst>
              <a:gd name="adj1" fmla="val -19766"/>
              <a:gd name="adj2" fmla="val 6611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다른 팀에서 넘어 왔을 때 미꾸라지가 되지 않으려고 노력했다. 원래 탄탄한 팀에 내가 와서 해를 되지는 않을까 이런 마음이 컸다.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팀장님과 형들이 잘 알려주시고 챙겨주셔서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여기까지 따라올 수 있었던 것 같다. 프로젝트를 하는 동안 많은 것을 배웠지만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아직 배울 것이 훨씬 많다는 것을 느끼고 교육원을 수료하고도 열심히 하겠다고 다짐하며 이번 프로젝트를 마무리한다.</a:t>
            </a:r>
            <a:endParaRPr sz="1000" b="1">
              <a:solidFill>
                <a:srgbClr val="3A3A3C"/>
              </a:solidFill>
            </a:endParaRPr>
          </a:p>
        </p:txBody>
      </p:sp>
      <p:sp>
        <p:nvSpPr>
          <p:cNvPr id="1658" name="Google Shape;1658;p114"/>
          <p:cNvSpPr/>
          <p:nvPr/>
        </p:nvSpPr>
        <p:spPr>
          <a:xfrm>
            <a:off x="6150775" y="119300"/>
            <a:ext cx="2859900" cy="1927800"/>
          </a:xfrm>
          <a:prstGeom prst="wedgeRoundRectCallout">
            <a:avLst>
              <a:gd name="adj1" fmla="val -18237"/>
              <a:gd name="adj2" fmla="val 642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스프링을 비롯한 자바는 여전히 어렵다. </a:t>
            </a:r>
            <a:br>
              <a:rPr lang="ko" sz="1000" b="1">
                <a:solidFill>
                  <a:srgbClr val="3A3A3C"/>
                </a:solidFill>
              </a:rPr>
            </a:br>
            <a:r>
              <a:rPr lang="ko" sz="1000" b="1">
                <a:solidFill>
                  <a:srgbClr val="3A3A3C"/>
                </a:solidFill>
              </a:rPr>
              <a:t>알면 알수록 더 어렵고 복잡한것 같다.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길다면 길고 짧다면 짧았던 시간동안 배운 것들을 다 숙지하지 못한것 같아서 너무 아쉬웠다.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프로젝트 기간동안 많은 공부가 되었다.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프로젝트 초반 더 열심히 하지 않았던 게 후회된다.</a:t>
            </a:r>
            <a:endParaRPr sz="1000" b="1">
              <a:solidFill>
                <a:srgbClr val="3A3A3C"/>
              </a:solidFill>
            </a:endParaRPr>
          </a:p>
        </p:txBody>
      </p:sp>
      <p:sp>
        <p:nvSpPr>
          <p:cNvPr id="1659" name="Google Shape;1659;p114"/>
          <p:cNvSpPr/>
          <p:nvPr/>
        </p:nvSpPr>
        <p:spPr>
          <a:xfrm>
            <a:off x="1569975" y="2835275"/>
            <a:ext cx="3312000" cy="1929600"/>
          </a:xfrm>
          <a:prstGeom prst="wedgeRoundRectCallout">
            <a:avLst>
              <a:gd name="adj1" fmla="val -22700"/>
              <a:gd name="adj2" fmla="val -583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 b="1">
                <a:solidFill>
                  <a:srgbClr val="3A3A3C"/>
                </a:solidFill>
              </a:rPr>
              <a:t>기획부터 개발까지 진행하면서 전반적인 스프링 MVC2 구조에 대해 많은 부분을 이해할 수 있어서 좋은 경험 되었으며, 여러팀과 한 공간에서 프로젝트를  진행 하다 보니 팀과 사람들간에 융합이 잘 되어야 한다는 점과 계획성이 정말 중요하다고 생각이 들었습니다.  계획을 하고 진행했음에도 구현 못한 것들이 많은 것 보니, 아쉬움만 남았지만 다음 프로젝트는 회사일테지만 그때는 후회가 남지 않게 진행하여 끝맺음이 확실한 개발자로 발전하겠습니다!</a:t>
            </a:r>
            <a:endParaRPr sz="950" b="1">
              <a:solidFill>
                <a:srgbClr val="3A3A3C"/>
              </a:solidFill>
            </a:endParaRPr>
          </a:p>
        </p:txBody>
      </p:sp>
      <p:sp>
        <p:nvSpPr>
          <p:cNvPr id="1660" name="Google Shape;1660;p114"/>
          <p:cNvSpPr/>
          <p:nvPr/>
        </p:nvSpPr>
        <p:spPr>
          <a:xfrm>
            <a:off x="4930150" y="2835275"/>
            <a:ext cx="4080600" cy="1927800"/>
          </a:xfrm>
          <a:prstGeom prst="wedgeRoundRectCallout">
            <a:avLst>
              <a:gd name="adj1" fmla="val -22832"/>
              <a:gd name="adj2" fmla="val -59848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0000" rIns="54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A3A3C"/>
                </a:solidFill>
              </a:rPr>
              <a:t>실력도 없고 아는 것도 많지 않은 팀장을 잘 따라와주고 서로서로 도우며 함께해준 팀원들에게 많이 고마웠다. 역시 팀프로젝트는 소통이다! 서로 다른 생각과 서로 다른 환경에서 살아온 사람들과 어떻게 하면 같은 것을 만들어갈 수 있는지 고민하고 알아가는 시간이었다. 팀원들을 챙겨야한다는 생각에 개인프로젝트 때 보다 기술을 연마(?)할 시간이 부족했던 것이 아쉬웠다. 프로젝트하면서 복습이 되겠거니 했던 안일함이 그 원인일듯! 아직 못다한 기능이 많고 못 넣은 제한사항이 많아 유지보수를 하면서 또 알게 되는 것이 있을것이다. 그래도 ‘스프링은 어렵다’는 선입견에서 벗어나 ‘나도 할 수 있다!’라고 생각이 바뀌었고, 계속 Update되는 Maven 버전을 보면서 변화의 흐름을 잘 타야 겠다고 </a:t>
            </a:r>
            <a:endParaRPr sz="9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A3A3C"/>
                </a:solidFill>
              </a:rPr>
              <a:t>     결심해본다.</a:t>
            </a:r>
            <a:endParaRPr sz="900" b="1">
              <a:solidFill>
                <a:srgbClr val="3A3A3C"/>
              </a:solidFill>
            </a:endParaRPr>
          </a:p>
        </p:txBody>
      </p:sp>
      <p:grpSp>
        <p:nvGrpSpPr>
          <p:cNvPr id="1661" name="Google Shape;1661;p114"/>
          <p:cNvGrpSpPr/>
          <p:nvPr/>
        </p:nvGrpSpPr>
        <p:grpSpPr>
          <a:xfrm>
            <a:off x="5635837" y="2008300"/>
            <a:ext cx="846338" cy="1090221"/>
            <a:chOff x="5712037" y="2207466"/>
            <a:chExt cx="846338" cy="1090221"/>
          </a:xfrm>
        </p:grpSpPr>
        <p:pic>
          <p:nvPicPr>
            <p:cNvPr id="1662" name="Google Shape;1662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2037" y="2207466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114"/>
            <p:cNvSpPr txBox="1"/>
            <p:nvPr/>
          </p:nvSpPr>
          <p:spPr>
            <a:xfrm>
              <a:off x="5715975" y="297998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윤새별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64" name="Google Shape;1664;p114"/>
          <p:cNvGrpSpPr/>
          <p:nvPr/>
        </p:nvGrpSpPr>
        <p:grpSpPr>
          <a:xfrm>
            <a:off x="3639613" y="1827933"/>
            <a:ext cx="842418" cy="1058300"/>
            <a:chOff x="4087725" y="2001108"/>
            <a:chExt cx="842418" cy="1058300"/>
          </a:xfrm>
        </p:grpSpPr>
        <p:pic>
          <p:nvPicPr>
            <p:cNvPr id="1665" name="Google Shape;1665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7743" y="2217008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Google Shape;1666;p114"/>
            <p:cNvSpPr txBox="1"/>
            <p:nvPr/>
          </p:nvSpPr>
          <p:spPr>
            <a:xfrm>
              <a:off x="4087725" y="200110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안태영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67" name="Google Shape;1667;p114"/>
          <p:cNvGrpSpPr/>
          <p:nvPr/>
        </p:nvGrpSpPr>
        <p:grpSpPr>
          <a:xfrm>
            <a:off x="488871" y="1877427"/>
            <a:ext cx="842412" cy="1043415"/>
            <a:chOff x="1427088" y="549223"/>
            <a:chExt cx="842412" cy="1043415"/>
          </a:xfrm>
        </p:grpSpPr>
        <p:pic>
          <p:nvPicPr>
            <p:cNvPr id="1668" name="Google Shape;1668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7088" y="750238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9" name="Google Shape;1669;p114"/>
            <p:cNvSpPr txBox="1"/>
            <p:nvPr/>
          </p:nvSpPr>
          <p:spPr>
            <a:xfrm>
              <a:off x="1427100" y="549223"/>
              <a:ext cx="8424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노승빈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0" name="Google Shape;1670;p114"/>
          <p:cNvGrpSpPr/>
          <p:nvPr/>
        </p:nvGrpSpPr>
        <p:grpSpPr>
          <a:xfrm>
            <a:off x="2100650" y="2055075"/>
            <a:ext cx="842400" cy="1090213"/>
            <a:chOff x="2938850" y="2207475"/>
            <a:chExt cx="842400" cy="1090213"/>
          </a:xfrm>
        </p:grpSpPr>
        <p:pic>
          <p:nvPicPr>
            <p:cNvPr id="1671" name="Google Shape;1671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38850" y="2207475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2" name="Google Shape;1672;p114"/>
            <p:cNvSpPr txBox="1"/>
            <p:nvPr/>
          </p:nvSpPr>
          <p:spPr>
            <a:xfrm>
              <a:off x="2938850" y="297998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김용세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3" name="Google Shape;1673;p114"/>
          <p:cNvGrpSpPr/>
          <p:nvPr/>
        </p:nvGrpSpPr>
        <p:grpSpPr>
          <a:xfrm>
            <a:off x="6535359" y="1810600"/>
            <a:ext cx="886816" cy="1061819"/>
            <a:chOff x="9234834" y="2148425"/>
            <a:chExt cx="886816" cy="1061819"/>
          </a:xfrm>
        </p:grpSpPr>
        <p:pic>
          <p:nvPicPr>
            <p:cNvPr id="1674" name="Google Shape;1674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34834" y="2367844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114"/>
            <p:cNvSpPr txBox="1"/>
            <p:nvPr/>
          </p:nvSpPr>
          <p:spPr>
            <a:xfrm>
              <a:off x="9279250" y="2148425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이상현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6" name="Google Shape;1676;p1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77" name="Google Shape;1677;p1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78" name="Google Shape;1678;p1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A3C"/>
                </a:solidFill>
              </a:rPr>
              <a:t>THANKS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684" name="Google Shape;1684;p1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 b="1">
                <a:solidFill>
                  <a:srgbClr val="3A3A3C"/>
                </a:solidFill>
              </a:rPr>
              <a:t>Q &amp; A</a:t>
            </a:r>
            <a:endParaRPr sz="3600" b="1">
              <a:solidFill>
                <a:srgbClr val="3A3A3C"/>
              </a:solidFill>
            </a:endParaRPr>
          </a:p>
        </p:txBody>
      </p:sp>
      <p:sp>
        <p:nvSpPr>
          <p:cNvPr id="1685" name="Google Shape;1685;p115"/>
          <p:cNvSpPr/>
          <p:nvPr/>
        </p:nvSpPr>
        <p:spPr>
          <a:xfrm>
            <a:off x="0" y="306962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A3C"/>
              </a:solidFill>
            </a:endParaRPr>
          </a:p>
        </p:txBody>
      </p:sp>
      <p:grpSp>
        <p:nvGrpSpPr>
          <p:cNvPr id="1686" name="Google Shape;1686;p1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87" name="Google Shape;1687;p1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8" name="Google Shape;168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(회원 가입과 로그인)</a:t>
            </a:r>
            <a:endParaRPr sz="2000"/>
          </a:p>
        </p:txBody>
      </p:sp>
      <p:sp>
        <p:nvSpPr>
          <p:cNvPr id="194" name="Google Shape;194;p2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8"/>
            </a:pPr>
            <a:r>
              <a:rPr lang="ko" sz="1400" b="1" dirty="0">
                <a:solidFill>
                  <a:schemeClr val="dk1"/>
                </a:solidFill>
              </a:rPr>
              <a:t>회원가입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일반 회원과 업체회원으로 구분</a:t>
            </a:r>
            <a:r>
              <a:rPr lang="ko" sz="1300" dirty="0">
                <a:solidFill>
                  <a:schemeClr val="dk1"/>
                </a:solidFill>
              </a:rPr>
              <a:t>하여 가입이 이뤄지며 약관 동의 체크 후에 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입력사항에 대한 유효성 검사가 존재한다.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암호화, 비밀번호 확인을 통해 정확한 비밀번호를 입력해야한다.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모든 항목을 필수적으로 입력해야 회원가입이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9"/>
            </a:pPr>
            <a:r>
              <a:rPr lang="ko" sz="1400" b="1" dirty="0">
                <a:solidFill>
                  <a:schemeClr val="dk1"/>
                </a:solidFill>
              </a:rPr>
              <a:t>로그인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아이디와 비밀번호가 일치해야한다.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 또는 비밀번호 불일치시 경고창을 보여준다.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업체회원은 관리자의 승인이 있어야 로그인이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0"/>
            </a:pPr>
            <a:r>
              <a:rPr lang="ko" sz="1400" b="1" dirty="0">
                <a:solidFill>
                  <a:schemeClr val="dk1"/>
                </a:solidFill>
              </a:rPr>
              <a:t>아이디찾기/ 비밀번호 변경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조건에 맞는 정확한 정보를 모두 다 입력해야 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암호화되어 저장된다.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/>
            </a:r>
            <a:br>
              <a:rPr lang="ko" sz="1400" b="1" dirty="0">
                <a:solidFill>
                  <a:schemeClr val="dk1"/>
                </a:solidFill>
              </a:rPr>
            </a:br>
            <a:r>
              <a:rPr lang="ko" sz="1400" b="1" dirty="0">
                <a:solidFill>
                  <a:schemeClr val="dk1"/>
                </a:solidFill>
              </a:rPr>
              <a:t>	</a:t>
            </a:r>
            <a:r>
              <a:rPr lang="ko" sz="1400" dirty="0">
                <a:solidFill>
                  <a:schemeClr val="dk1"/>
                </a:solidFill>
              </a:rPr>
              <a:t>	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(공간 등록과 예약)</a:t>
            </a:r>
            <a:endParaRPr sz="2000"/>
          </a:p>
        </p:txBody>
      </p:sp>
      <p:sp>
        <p:nvSpPr>
          <p:cNvPr id="205" name="Google Shape;205;p2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08" name="Google Shape;208;p2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1"/>
            </a:pPr>
            <a:r>
              <a:rPr lang="ko" sz="1400" b="1" dirty="0">
                <a:solidFill>
                  <a:schemeClr val="dk1"/>
                </a:solidFill>
              </a:rPr>
              <a:t>업체 회원의 공간 등록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 유형은 5가지로 </a:t>
            </a:r>
            <a:r>
              <a:rPr lang="ko" sz="1200" u="sng" dirty="0">
                <a:solidFill>
                  <a:schemeClr val="dk1"/>
                </a:solidFill>
              </a:rPr>
              <a:t>오픈데스크, 고정데스크, 프라이빗오피스(1,3,6인실)</a:t>
            </a:r>
            <a:r>
              <a:rPr lang="ko" sz="1200" dirty="0">
                <a:solidFill>
                  <a:schemeClr val="dk1"/>
                </a:solidFill>
              </a:rPr>
              <a:t>만 등록가능하다.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공간에 대한 </a:t>
            </a:r>
            <a:r>
              <a:rPr lang="ko" sz="1200" u="sng" dirty="0">
                <a:solidFill>
                  <a:schemeClr val="dk1"/>
                </a:solidFill>
              </a:rPr>
              <a:t>사진, 소개글, 가격, 위치 외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임대계약기간</a:t>
            </a:r>
            <a:r>
              <a:rPr lang="ko" sz="1200" u="sng" dirty="0">
                <a:solidFill>
                  <a:schemeClr val="dk1"/>
                </a:solidFill>
              </a:rPr>
              <a:t>과 오픈 가능날짜를 등록</a:t>
            </a:r>
            <a:r>
              <a:rPr lang="ko" sz="1200" dirty="0">
                <a:solidFill>
                  <a:schemeClr val="dk1"/>
                </a:solidFill>
              </a:rPr>
              <a:t>해야한다.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임대계약 종료일은 시작일보다 앞설 수 없고, 공간 </a:t>
            </a:r>
            <a:r>
              <a:rPr lang="ko" sz="1200" u="sng" dirty="0">
                <a:solidFill>
                  <a:schemeClr val="dk1"/>
                </a:solidFill>
              </a:rPr>
              <a:t>위치는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주소검색</a:t>
            </a:r>
            <a:r>
              <a:rPr lang="ko" sz="1200" u="sng" dirty="0">
                <a:solidFill>
                  <a:schemeClr val="dk1"/>
                </a:solidFill>
              </a:rPr>
              <a:t>을 통해 입력</a:t>
            </a:r>
            <a:r>
              <a:rPr lang="ko" sz="1200" dirty="0">
                <a:solidFill>
                  <a:schemeClr val="dk1"/>
                </a:solidFill>
              </a:rPr>
              <a:t>해야한다</a:t>
            </a:r>
            <a:r>
              <a:rPr lang="ko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등록한 공간은 서류 확인 후 </a:t>
            </a:r>
            <a:r>
              <a:rPr lang="ko" sz="1300" u="sng" dirty="0">
                <a:solidFill>
                  <a:schemeClr val="dk1"/>
                </a:solidFill>
              </a:rPr>
              <a:t>관리자의 승인</a:t>
            </a:r>
            <a:r>
              <a:rPr lang="ko" sz="1300" dirty="0">
                <a:solidFill>
                  <a:schemeClr val="dk1"/>
                </a:solidFill>
              </a:rPr>
              <a:t>이 있어야 웹 페이지에서 노출이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2"/>
            </a:pPr>
            <a:r>
              <a:rPr lang="ko" sz="1400" b="1" dirty="0">
                <a:solidFill>
                  <a:schemeClr val="dk1"/>
                </a:solidFill>
              </a:rPr>
              <a:t>일반 회원의 공간 예약/결제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월단위 예약만 가능</a:t>
            </a:r>
            <a:r>
              <a:rPr lang="ko" sz="1200" dirty="0">
                <a:solidFill>
                  <a:schemeClr val="dk1"/>
                </a:solidFill>
              </a:rPr>
              <a:t>하다.(1일~30일)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페이지에서는 공간 호스트(업체)의 정보와 환불 규정이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완료 시 예약자 정보와 예약 신청 정보, 환불규정이 다시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</a:rPr>
              <a:t>회원의 예약 신청</a:t>
            </a:r>
            <a:r>
              <a:rPr lang="ko" sz="1200" dirty="0">
                <a:solidFill>
                  <a:schemeClr val="dk1"/>
                </a:solidFill>
              </a:rPr>
              <a:t> 시 해당 공간 사용 가능여부를 확인한 </a:t>
            </a:r>
            <a:r>
              <a:rPr lang="ko" sz="1200" u="sng" dirty="0">
                <a:solidFill>
                  <a:schemeClr val="dk1"/>
                </a:solidFill>
              </a:rPr>
              <a:t>업체에서  승인/반려</a:t>
            </a:r>
            <a:r>
              <a:rPr lang="ko" sz="1200" dirty="0">
                <a:solidFill>
                  <a:schemeClr val="dk1"/>
                </a:solidFill>
              </a:rPr>
              <a:t> 처리 할 수 있으며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업체의 예약 승인 후에 </a:t>
            </a:r>
            <a:r>
              <a:rPr lang="ko" sz="1200" u="sng" dirty="0">
                <a:solidFill>
                  <a:schemeClr val="dk1"/>
                </a:solidFill>
              </a:rPr>
              <a:t>회원이 결제/취소</a:t>
            </a:r>
            <a:r>
              <a:rPr lang="ko" sz="1200" dirty="0">
                <a:solidFill>
                  <a:schemeClr val="dk1"/>
                </a:solidFill>
              </a:rPr>
              <a:t> 할 수 있다. 예약 결제 완료시에 취소는 업체 담당자와 직접 연락해야한다.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(마이페이지)</a:t>
            </a:r>
            <a:endParaRPr sz="2000"/>
          </a:p>
        </p:txBody>
      </p:sp>
      <p:sp>
        <p:nvSpPr>
          <p:cNvPr id="216" name="Google Shape;216;p2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19" name="Google Shape;219;p2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3"/>
            </a:pPr>
            <a:r>
              <a:rPr lang="ko" sz="1400" b="1" dirty="0">
                <a:solidFill>
                  <a:schemeClr val="dk1"/>
                </a:solidFill>
              </a:rPr>
              <a:t>업체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가입 정보의 확인, 비밀번호 인증 후 수정이 가능하다. 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비밀번호와 계좌번호, 연락처, 이메일만 수정이 가능하며, </a:t>
            </a:r>
            <a:r>
              <a:rPr lang="ko" sz="1300" u="sng" dirty="0">
                <a:solidFill>
                  <a:schemeClr val="dk1"/>
                </a:solidFill>
              </a:rPr>
              <a:t>탈퇴는 관리자를 통해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공간 목록 - </a:t>
            </a:r>
            <a:r>
              <a:rPr lang="ko" sz="1300" dirty="0">
                <a:solidFill>
                  <a:schemeClr val="dk1"/>
                </a:solidFill>
              </a:rPr>
              <a:t>해당 업체회원이 등록한 공간의 목록이 보여지며, </a:t>
            </a:r>
            <a:r>
              <a:rPr lang="ko" sz="1300" u="sng" dirty="0">
                <a:solidFill>
                  <a:schemeClr val="dk1"/>
                </a:solidFill>
              </a:rPr>
              <a:t>해당 공간의 상세정보 보기/수정</a:t>
            </a:r>
            <a:r>
              <a:rPr lang="ko" sz="1300" dirty="0">
                <a:solidFill>
                  <a:schemeClr val="dk1"/>
                </a:solidFill>
              </a:rPr>
              <a:t>이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</a:t>
            </a:r>
            <a:r>
              <a:rPr lang="ko" sz="1300" u="sng" dirty="0">
                <a:solidFill>
                  <a:schemeClr val="dk1"/>
                </a:solidFill>
              </a:rPr>
              <a:t>가격, 소개, 서비스, 교통편만 수정이 가능</a:t>
            </a:r>
            <a:r>
              <a:rPr lang="ko" sz="1300" dirty="0">
                <a:solidFill>
                  <a:schemeClr val="dk1"/>
                </a:solidFill>
              </a:rPr>
              <a:t>하며 그 외의 것이 변경되었을 경우 새로 등록해야한다.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 현황 - </a:t>
            </a:r>
            <a:r>
              <a:rPr lang="ko" sz="1300" dirty="0">
                <a:solidFill>
                  <a:schemeClr val="dk1"/>
                </a:solidFill>
              </a:rPr>
              <a:t>해당 업체의 공간에 예약된 목록과 현재 상태를 확인, 예약신청의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승인과 반려처리</a:t>
            </a:r>
            <a:r>
              <a:rPr lang="ko" sz="1300" dirty="0">
                <a:solidFill>
                  <a:schemeClr val="dk1"/>
                </a:solidFill>
              </a:rPr>
              <a:t>를 할 수 있다.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4"/>
            </a:pPr>
            <a:r>
              <a:rPr lang="ko" sz="1400" b="1" dirty="0">
                <a:solidFill>
                  <a:schemeClr val="dk1"/>
                </a:solidFill>
              </a:rPr>
              <a:t>일반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개인 가입 정보의 확인, 비밀번호 인증 후 수정 탈퇴가능하다.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찜 목록 - </a:t>
            </a:r>
            <a:r>
              <a:rPr lang="ko" sz="1300" dirty="0">
                <a:solidFill>
                  <a:schemeClr val="dk1"/>
                </a:solidFill>
              </a:rPr>
              <a:t>찜한 공간의 상세정보 바로가기, 찜목록에서 삭제가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예약목록 - </a:t>
            </a:r>
            <a:r>
              <a:rPr lang="ko" sz="1300" dirty="0">
                <a:solidFill>
                  <a:schemeClr val="dk1"/>
                </a:solidFill>
              </a:rPr>
              <a:t>예약한 공간 이력과 상태를 확인할 수 있으며, 승인된 예약건의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결제/취소</a:t>
            </a:r>
            <a:r>
              <a:rPr lang="ko" sz="1300" dirty="0">
                <a:solidFill>
                  <a:schemeClr val="dk1"/>
                </a:solidFill>
              </a:rPr>
              <a:t>할 수 있다.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관리자 계정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페이지는 관리자 로그인을 해야 접근이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관리자 메인페이지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승인이 필요한 내역이 한눈에 보여야 한다.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승인내역: 업체 가입 승인, 공간 등록 승인, 문의 게시판 새 글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예약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예약 리스트를 한눈에 확인할 수  있으며, 업체별 예약 현황을 조회할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리스트에서 업체명, 공간명, 예약번호를 통해 상세페이지 확인이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통계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예약된 내역을 업체별, 지역별, 회원유형별, 공간유형별로 그래프를 볼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40" name="Google Shape;240;p2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게시판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최근에 등록된 글이 한눈에 보이고, 상세페이지로 바로 이동이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공지사항게시판은 관리자페이지에서 등록,수정,삭제가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문의게시판 글은 관리자 페이지에서 읽기만 가능하며 댓글 등록 수정이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업체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 가입한 업체와 등록된 공간이 한눈에 보이고, 상세페이지로 바로 이동할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가입신청한 모든 업체를 확인 할 수 있으며, 서류 확인된 업체는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로그인이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등록된 모든 공간을 확인 할 수 있으며, 서류 확인된 공간은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페이지에 노출된다.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회원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회원의 정보를 확인할 수 있으며, 회원의 최근 접속일, 공간 예약/사용 내역을 확인할 수 있다.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개발환경 및 일정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3170250" y="3061075"/>
            <a:ext cx="2803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환경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역할 분담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개발 일정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53" name="Google Shape;253;p2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개발 환경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90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OS : </a:t>
            </a:r>
            <a:r>
              <a:rPr lang="ko" sz="1500">
                <a:solidFill>
                  <a:srgbClr val="3A3A3C"/>
                </a:solidFill>
              </a:rPr>
              <a:t>Windows10 pro 64 bit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Windows7 pro 64 bit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DB 서버 : </a:t>
            </a:r>
            <a:r>
              <a:rPr lang="ko" sz="1500">
                <a:solidFill>
                  <a:srgbClr val="3A3A3C"/>
                </a:solidFill>
              </a:rPr>
              <a:t>Oracle11g 11.2.0.1.0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JAVA : </a:t>
            </a:r>
            <a:r>
              <a:rPr lang="ko" sz="1500">
                <a:solidFill>
                  <a:srgbClr val="3A3A3C"/>
                </a:solidFill>
              </a:rPr>
              <a:t>JDK 1.8 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서버 : </a:t>
            </a:r>
            <a:r>
              <a:rPr lang="ko" sz="1500">
                <a:solidFill>
                  <a:srgbClr val="3A3A3C"/>
                </a:solidFill>
              </a:rPr>
              <a:t>Tomcat 9.0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Spring framework-version </a:t>
            </a:r>
            <a:endParaRPr sz="1500" b="1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A3A3C"/>
                </a:solidFill>
              </a:rPr>
              <a:t> </a:t>
            </a:r>
            <a:r>
              <a:rPr lang="ko" sz="1500">
                <a:solidFill>
                  <a:srgbClr val="3A3A3C"/>
                </a:solidFill>
              </a:rPr>
              <a:t>5.1.1. RELEASE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표준 준수 :</a:t>
            </a:r>
            <a:r>
              <a:rPr lang="ko" sz="1500">
                <a:solidFill>
                  <a:srgbClr val="3A3A3C"/>
                </a:solidFill>
              </a:rPr>
              <a:t> HTML5, CSS3 JSP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언어 :</a:t>
            </a:r>
            <a:r>
              <a:rPr lang="ko" sz="1500">
                <a:solidFill>
                  <a:srgbClr val="3A3A3C"/>
                </a:solidFill>
              </a:rPr>
              <a:t> JAVA, HTML, CSS, JavaScript   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JSP, XML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개발Tool : </a:t>
            </a:r>
            <a:r>
              <a:rPr lang="ko" sz="1500">
                <a:solidFill>
                  <a:srgbClr val="3A3A3C"/>
                </a:solidFill>
              </a:rPr>
              <a:t>spring-tool-suite-3.9.6,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SQL Developer</a:t>
            </a:r>
            <a:endParaRPr sz="1500">
              <a:solidFill>
                <a:srgbClr val="3A3A3C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데이터베이스 모델링 : </a:t>
            </a:r>
            <a:r>
              <a:rPr lang="ko" sz="1500">
                <a:solidFill>
                  <a:srgbClr val="3A3A3C"/>
                </a:solidFill>
              </a:rPr>
              <a:t>ERWin 7.3.0.1666,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StarUML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사이트맵 : </a:t>
            </a:r>
            <a:r>
              <a:rPr lang="ko" sz="1500">
                <a:solidFill>
                  <a:srgbClr val="3A3A3C"/>
                </a:solidFill>
              </a:rPr>
              <a:t>GlooMaps (</a:t>
            </a:r>
            <a:r>
              <a:rPr lang="ko" sz="1500" u="sng">
                <a:solidFill>
                  <a:srgbClr val="3A3A3C"/>
                </a:solidFill>
                <a:hlinkClick r:id="rId3"/>
              </a:rPr>
              <a:t>www.gloomaps.com</a:t>
            </a:r>
            <a:r>
              <a:rPr lang="ko" sz="1500">
                <a:solidFill>
                  <a:srgbClr val="3A3A3C"/>
                </a:solidFill>
              </a:rPr>
              <a:t>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문서화 : </a:t>
            </a:r>
            <a:r>
              <a:rPr lang="ko" sz="1500">
                <a:solidFill>
                  <a:srgbClr val="3A3A3C"/>
                </a:solidFill>
              </a:rPr>
              <a:t>Google Drive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(Doc, Spreadsheet, Presentation)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형상관리 :</a:t>
            </a:r>
            <a:r>
              <a:rPr lang="ko" sz="1500">
                <a:solidFill>
                  <a:srgbClr val="3A3A3C"/>
                </a:solidFill>
              </a:rPr>
              <a:t> GitHub, Google Drive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플러그인 : </a:t>
            </a:r>
            <a:r>
              <a:rPr lang="ko" sz="1500">
                <a:solidFill>
                  <a:srgbClr val="3A3A3C"/>
                </a:solidFill>
              </a:rPr>
              <a:t>Bootstrap-3.3.2, JQuery,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ObjectAid UML Diagram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API :</a:t>
            </a:r>
            <a:r>
              <a:rPr lang="ko" sz="1500">
                <a:solidFill>
                  <a:srgbClr val="3A3A3C"/>
                </a:solidFill>
              </a:rPr>
              <a:t> Google Chart, Daum지도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테스트 : </a:t>
            </a:r>
            <a:r>
              <a:rPr lang="ko" sz="1500">
                <a:solidFill>
                  <a:srgbClr val="3A3A3C"/>
                </a:solidFill>
              </a:rPr>
              <a:t>FindBug, PMD</a:t>
            </a:r>
            <a:endParaRPr sz="1500">
              <a:solidFill>
                <a:srgbClr val="3A3A3C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역할 분담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74" name="Google Shape;274;p30"/>
          <p:cNvGrpSpPr/>
          <p:nvPr/>
        </p:nvGrpSpPr>
        <p:grpSpPr>
          <a:xfrm>
            <a:off x="808525" y="1179350"/>
            <a:ext cx="2392500" cy="1608000"/>
            <a:chOff x="808525" y="1179350"/>
            <a:chExt cx="2392500" cy="1608000"/>
          </a:xfrm>
        </p:grpSpPr>
        <p:sp>
          <p:nvSpPr>
            <p:cNvPr id="275" name="Google Shape;275;p30"/>
            <p:cNvSpPr/>
            <p:nvPr/>
          </p:nvSpPr>
          <p:spPr>
            <a:xfrm>
              <a:off x="10288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2857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윤새별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808525" y="1630250"/>
              <a:ext cx="23925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팀장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역할 분배 및 일정 조율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관리자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 공통페이지 공지사항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3816425" y="1179350"/>
            <a:ext cx="2392500" cy="1772100"/>
            <a:chOff x="3968825" y="1179350"/>
            <a:chExt cx="2392500" cy="1772100"/>
          </a:xfrm>
        </p:grpSpPr>
        <p:sp>
          <p:nvSpPr>
            <p:cNvPr id="278" name="Google Shape;278;p30"/>
            <p:cNvSpPr/>
            <p:nvPr/>
          </p:nvSpPr>
          <p:spPr>
            <a:xfrm>
              <a:off x="416445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김용세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3968825" y="1630250"/>
              <a:ext cx="23925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사용자, 관리자 메인페이지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공간 등록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공간 상세정보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예약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전체 부트스트랩 적용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5234438" y="3084350"/>
            <a:ext cx="2204100" cy="1608000"/>
            <a:chOff x="7098713" y="1179350"/>
            <a:chExt cx="2204100" cy="1608000"/>
          </a:xfrm>
        </p:grpSpPr>
        <p:sp>
          <p:nvSpPr>
            <p:cNvPr id="281" name="Google Shape;281;p30"/>
            <p:cNvSpPr/>
            <p:nvPr/>
          </p:nvSpPr>
          <p:spPr>
            <a:xfrm>
              <a:off x="73001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안태영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7098713" y="1630250"/>
              <a:ext cx="22041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업체 회원가입, 로그인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A3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아이디 찾기 / 비밀번호 변경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업체회원 정보수정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공간 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공간 정보 수정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3" name="Google Shape;283;p30"/>
          <p:cNvGrpSpPr/>
          <p:nvPr/>
        </p:nvGrpSpPr>
        <p:grpSpPr>
          <a:xfrm>
            <a:off x="6816975" y="1150375"/>
            <a:ext cx="2062800" cy="1801200"/>
            <a:chOff x="2424850" y="2834550"/>
            <a:chExt cx="2062800" cy="1801200"/>
          </a:xfrm>
        </p:grpSpPr>
        <p:sp>
          <p:nvSpPr>
            <p:cNvPr id="284" name="Google Shape;284;p30"/>
            <p:cNvSpPr/>
            <p:nvPr/>
          </p:nvSpPr>
          <p:spPr>
            <a:xfrm>
              <a:off x="2591350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이상현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424850" y="3285450"/>
              <a:ext cx="20628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가입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마이페이지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회원정보 수정/탈퇴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찜목록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문의 게시판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2386175" y="3071500"/>
            <a:ext cx="2279100" cy="1801200"/>
            <a:chOff x="5592150" y="2834550"/>
            <a:chExt cx="2279100" cy="1801200"/>
          </a:xfrm>
        </p:grpSpPr>
        <p:sp>
          <p:nvSpPr>
            <p:cNvPr id="287" name="Google Shape;287;p30"/>
            <p:cNvSpPr/>
            <p:nvPr/>
          </p:nvSpPr>
          <p:spPr>
            <a:xfrm>
              <a:off x="5724075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28575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노승빈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5592150" y="3285450"/>
              <a:ext cx="22791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로그인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security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공간 예약, 예약 현황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아이디찾기 / 비밀번호변경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회원,업체 예약 리스트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0" y="1059300"/>
            <a:ext cx="7932326" cy="3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개발 일정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01" name="Google Shape;301;p3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800" y="1693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PROJECT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CONTENTS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350" y="1044900"/>
            <a:ext cx="45621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569450" y="441500"/>
            <a:ext cx="2803675" cy="1214100"/>
            <a:chOff x="5057225" y="772625"/>
            <a:chExt cx="2803675" cy="12141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01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5557500" y="772625"/>
              <a:ext cx="23034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 목적 및 요구사항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개발목적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요구사항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요구사항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6975725" y="1044900"/>
            <a:ext cx="2396875" cy="1214100"/>
            <a:chOff x="5057225" y="772625"/>
            <a:chExt cx="2396875" cy="1214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02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개발환경 및 일정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환경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역할 분담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일정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569450" y="1828000"/>
            <a:ext cx="2396875" cy="1214100"/>
            <a:chOff x="5057225" y="772625"/>
            <a:chExt cx="2396875" cy="12141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03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프로젝트 구조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Use-case-diagram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Entity Relationship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DB구조 (ERWin)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UML Class Diagram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975725" y="2524925"/>
            <a:ext cx="2396875" cy="1214100"/>
            <a:chOff x="5057225" y="772625"/>
            <a:chExt cx="2396875" cy="121410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04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UI 및 기능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SITEMAP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페이지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페이지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69450" y="3300650"/>
            <a:ext cx="2396875" cy="1214100"/>
            <a:chOff x="5057225" y="772625"/>
            <a:chExt cx="2396875" cy="1214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05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후기 및 Q&amp;A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후기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Q&amp;A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1" name="Google Shape;81;p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구조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3120750" y="3060000"/>
            <a:ext cx="29025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Use-case-diagram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▥ Entity Relationship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DB구조 (ERWin)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3A3A3C"/>
                </a:solidFill>
              </a:rPr>
              <a:t>▤ UML Class Diagram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839200" y="1152475"/>
            <a:ext cx="7465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" y="1076275"/>
            <a:ext cx="7904027" cy="38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(사용자)</a:t>
            </a:r>
            <a:endParaRPr sz="2000"/>
          </a:p>
        </p:txBody>
      </p:sp>
      <p:sp>
        <p:nvSpPr>
          <p:cNvPr id="321" name="Google Shape;321;p3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23" name="Google Shape;323;p3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331" name="Google Shape;331;p3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00" y="1059300"/>
            <a:ext cx="4995602" cy="3831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Entity Relationship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" y="1076275"/>
            <a:ext cx="8694873" cy="380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48" name="Google Shape;348;p3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618100" y="3009575"/>
            <a:ext cx="9567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196475" y="1093775"/>
            <a:ext cx="699000" cy="50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5177675" y="1012850"/>
            <a:ext cx="7800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2060350" y="3796925"/>
            <a:ext cx="868200" cy="69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0" y="1059300"/>
            <a:ext cx="5537501" cy="3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(Logical)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62" name="Google Shape;362;p3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63" name="Google Shape;363;p3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4" name="Google Shape;3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6"/>
          <p:cNvSpPr/>
          <p:nvPr/>
        </p:nvSpPr>
        <p:spPr>
          <a:xfrm>
            <a:off x="1854300" y="1089050"/>
            <a:ext cx="3678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5003700" y="3289200"/>
            <a:ext cx="456300" cy="2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048575" y="1155275"/>
            <a:ext cx="412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4231050" y="1096400"/>
            <a:ext cx="2943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(Physical)</a:t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1076275"/>
            <a:ext cx="5234387" cy="38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78" name="Google Shape;378;p3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/>
          <p:nvPr/>
        </p:nvSpPr>
        <p:spPr>
          <a:xfrm>
            <a:off x="1994125" y="1111125"/>
            <a:ext cx="559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768225" y="3230325"/>
            <a:ext cx="5520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6004425" y="1177350"/>
            <a:ext cx="4857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4216350" y="1074325"/>
            <a:ext cx="508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MVC 구조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(일반 회원)</a:t>
            </a:r>
            <a:endParaRPr sz="2000"/>
          </a:p>
        </p:txBody>
      </p:sp>
      <p:sp>
        <p:nvSpPr>
          <p:cNvPr id="389" name="Google Shape;389;p3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92" name="Google Shape;392;p3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8"/>
          <p:cNvGrpSpPr/>
          <p:nvPr/>
        </p:nvGrpSpPr>
        <p:grpSpPr>
          <a:xfrm>
            <a:off x="1142362" y="1211700"/>
            <a:ext cx="6893478" cy="3295976"/>
            <a:chOff x="1142362" y="1211700"/>
            <a:chExt cx="6893478" cy="3295976"/>
          </a:xfrm>
        </p:grpSpPr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2362" y="1211700"/>
              <a:ext cx="6893478" cy="3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12550" y="4161651"/>
              <a:ext cx="1112708" cy="34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MVC 구조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(업체 회원)</a:t>
            </a:r>
            <a:endParaRPr sz="2000"/>
          </a:p>
        </p:txBody>
      </p:sp>
      <p:sp>
        <p:nvSpPr>
          <p:cNvPr id="402" name="Google Shape;402;p3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05" name="Google Shape;405;p3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787" y="1211700"/>
            <a:ext cx="6400589" cy="3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MVC 구조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413" name="Google Shape;413;p4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15" name="Google Shape;415;p4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16" name="Google Shape;416;p4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40"/>
          <p:cNvGrpSpPr/>
          <p:nvPr/>
        </p:nvGrpSpPr>
        <p:grpSpPr>
          <a:xfrm>
            <a:off x="340395" y="1211700"/>
            <a:ext cx="8414500" cy="3537249"/>
            <a:chOff x="340395" y="1211700"/>
            <a:chExt cx="8414500" cy="3537249"/>
          </a:xfrm>
        </p:grpSpPr>
        <p:pic>
          <p:nvPicPr>
            <p:cNvPr id="419" name="Google Shape;41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395" y="1211700"/>
              <a:ext cx="1875286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756" y="1211700"/>
              <a:ext cx="1814485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7720" y="1211700"/>
              <a:ext cx="1484325" cy="115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2043" y="1211700"/>
              <a:ext cx="1711300" cy="35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594" y="1211700"/>
              <a:ext cx="1337300" cy="1439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894" y="2710425"/>
            <a:ext cx="140525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33" name="Google Shape;433;p4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96" y="1131306"/>
            <a:ext cx="5220650" cy="37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개발 목적 및 요구사항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70250" y="3061075"/>
            <a:ext cx="3436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목적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 요구사항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 요구사항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" name="Google Shape;92;p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(사용자-검색/리스트/상세페이지)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44" name="Google Shape;444;p4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93" y="1252482"/>
            <a:ext cx="6154264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3" y="1076275"/>
            <a:ext cx="6762565" cy="38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(회원/업체 회원)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55" name="Google Shape;455;p4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56" name="Google Shape;456;p4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00"/>
            <a:ext cx="8551652" cy="3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66" name="Google Shape;466;p4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67" name="Google Shape;467;p4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(공간등록/승인)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76" name="Google Shape;476;p4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77" name="Google Shape;477;p4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788" y="1111275"/>
            <a:ext cx="6160424" cy="37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 예약)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85" name="Google Shape;485;p4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87" name="Google Shape;487;p4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88" name="Google Shape;488;p4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5" y="1211700"/>
            <a:ext cx="7916250" cy="3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(문의게시판QnA)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96" name="Google Shape;496;p4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98" name="Google Shape;498;p4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99" name="Google Shape;499;p4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88" y="1138479"/>
            <a:ext cx="5593700" cy="3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88" y="1188075"/>
            <a:ext cx="6845824" cy="35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10" name="Google Shape;510;p4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11" name="Google Shape;511;p4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" name="Google Shape;5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21" name="Google Shape;521;p4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25" y="1194576"/>
            <a:ext cx="5508250" cy="35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31" name="Google Shape;531;p5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32" name="Google Shape;532;p5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70" y="1205400"/>
            <a:ext cx="7399699" cy="3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43" name="Google Shape;543;p5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4" name="Google Shape;54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974" y="1275106"/>
            <a:ext cx="6332824" cy="3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6" name="Google Shape;106;p16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20500" y="1331875"/>
            <a:ext cx="2303100" cy="2143425"/>
            <a:chOff x="6320500" y="1331875"/>
            <a:chExt cx="2303100" cy="2143425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6320500" y="3173500"/>
              <a:ext cx="230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제공업체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11" name="Google Shape;111;p1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6"/>
          <p:cNvSpPr txBox="1"/>
          <p:nvPr/>
        </p:nvSpPr>
        <p:spPr>
          <a:xfrm>
            <a:off x="691675" y="3588925"/>
            <a:ext cx="78438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22222"/>
                </a:solidFill>
              </a:rPr>
              <a:t>공유 오피스란? </a:t>
            </a:r>
            <a:endParaRPr b="1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222222"/>
                </a:solidFill>
              </a:rPr>
              <a:t>건물 전체나 일부를 작은 사무실로 나눈 뒤 일정 사용료를 받고 입주자에게 공간을 빌려주는 것. 입주자는 회의실과 휴게 시설 등을 다른 입주자와 함께 쓴다.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UI 및 기능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357300" y="3060000"/>
            <a:ext cx="24294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SITEMAP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사용자페이지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관리자페이지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55" name="Google Shape;555;p5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6" name="Google Shape;55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- 사용자페이지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650"/>
            <a:ext cx="8839196" cy="290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66" name="Google Shape;566;p5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7" name="Google Shape;5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/>
          <p:nvPr/>
        </p:nvSpPr>
        <p:spPr>
          <a:xfrm>
            <a:off x="6253650" y="1136175"/>
            <a:ext cx="1908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772560" y="1158686"/>
            <a:ext cx="4734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(메인전체페이지)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7" y="1158659"/>
            <a:ext cx="4734887" cy="33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8" y="1158222"/>
            <a:ext cx="1853450" cy="3316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5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80" name="Google Shape;580;p5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1" name="Google Shape;5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4"/>
          <p:cNvSpPr/>
          <p:nvPr/>
        </p:nvSpPr>
        <p:spPr>
          <a:xfrm>
            <a:off x="772550" y="4550350"/>
            <a:ext cx="11286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Web Site Image</a:t>
            </a:r>
            <a:endParaRPr sz="1000" b="1"/>
          </a:p>
        </p:txBody>
      </p:sp>
      <p:sp>
        <p:nvSpPr>
          <p:cNvPr id="583" name="Google Shape;583;p54"/>
          <p:cNvSpPr/>
          <p:nvPr/>
        </p:nvSpPr>
        <p:spPr>
          <a:xfrm>
            <a:off x="6253650" y="4562082"/>
            <a:ext cx="10131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Mobile Image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(상단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0" y="1691113"/>
            <a:ext cx="8891842" cy="22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 rot="1020084">
            <a:off x="1440621" y="1593962"/>
            <a:ext cx="561227" cy="100688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78175" y="12549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메인로고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메인페이지로 이동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 rot="-8105856">
            <a:off x="4889611" y="35940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14000" y="3979150"/>
            <a:ext cx="15228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공간검색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리스트로 이동</a:t>
            </a:r>
            <a:endParaRPr sz="1000"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5188200" y="1146600"/>
            <a:ext cx="3166200" cy="648744"/>
            <a:chOff x="5188200" y="1146600"/>
            <a:chExt cx="3166200" cy="648744"/>
          </a:xfrm>
        </p:grpSpPr>
        <p:sp>
          <p:nvSpPr>
            <p:cNvPr id="597" name="Google Shape;597;p55"/>
            <p:cNvSpPr/>
            <p:nvPr/>
          </p:nvSpPr>
          <p:spPr>
            <a:xfrm>
              <a:off x="7094400" y="1146600"/>
              <a:ext cx="1260000" cy="627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/>
                <a:t>메인메뉴바</a:t>
              </a:r>
              <a:endParaRPr sz="1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각 메뉴 클릭 시,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페이지 이동</a:t>
              </a:r>
              <a:endParaRPr sz="1000"/>
            </a:p>
          </p:txBody>
        </p:sp>
        <p:sp>
          <p:nvSpPr>
            <p:cNvPr id="598" name="Google Shape;598;p55"/>
            <p:cNvSpPr/>
            <p:nvPr/>
          </p:nvSpPr>
          <p:spPr>
            <a:xfrm rot="10188016">
              <a:off x="5183260" y="1511087"/>
              <a:ext cx="1916081" cy="115516"/>
            </a:xfrm>
            <a:prstGeom prst="rightArrow">
              <a:avLst>
                <a:gd name="adj1" fmla="val 0"/>
                <a:gd name="adj2" fmla="val 9567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00" name="Google Shape;600;p5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1" name="Google Shape;60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(회원별 상단 메뉴 변화)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631425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0" name="Google Shape;610;p56"/>
          <p:cNvSpPr txBox="1"/>
          <p:nvPr/>
        </p:nvSpPr>
        <p:spPr>
          <a:xfrm>
            <a:off x="331775" y="1263125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 b="1"/>
              <a:t>로그인 하기 전</a:t>
            </a:r>
            <a:r>
              <a:rPr lang="ko"/>
              <a:t> Header상태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790163"/>
            <a:ext cx="8480449" cy="3552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2" name="Google Shape;612;p56"/>
          <p:cNvSpPr txBox="1"/>
          <p:nvPr/>
        </p:nvSpPr>
        <p:spPr>
          <a:xfrm>
            <a:off x="331775" y="24329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 b="1"/>
              <a:t>일반 회원 로그인</a:t>
            </a:r>
            <a:r>
              <a:rPr lang="ko"/>
              <a:t> Header상태</a:t>
            </a:r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48950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56"/>
          <p:cNvSpPr txBox="1"/>
          <p:nvPr/>
        </p:nvSpPr>
        <p:spPr>
          <a:xfrm>
            <a:off x="318125" y="35937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 b="1"/>
              <a:t>업체 회원 로그인</a:t>
            </a:r>
            <a:r>
              <a:rPr lang="ko"/>
              <a:t> Header상태</a:t>
            </a:r>
            <a:endParaRPr/>
          </a:p>
        </p:txBody>
      </p:sp>
      <p:grpSp>
        <p:nvGrpSpPr>
          <p:cNvPr id="615" name="Google Shape;615;p5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16" name="Google Shape;616;p5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7" name="Google Shape;617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4724400" y="287300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5792750" y="287300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638725" y="403175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5707075" y="403175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(중간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8" y="1229026"/>
            <a:ext cx="8245226" cy="3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 rot="-8105856">
            <a:off x="6806461" y="22762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7100600" y="2661350"/>
            <a:ext cx="1780800" cy="1276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  오늘의 추천 공간 리스트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공간 상세페이지 이동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※공간 예약이 많은 순으로 추천공간이 최신화</a:t>
            </a:r>
            <a:endParaRPr sz="900" b="1"/>
          </a:p>
        </p:txBody>
      </p:sp>
      <p:sp>
        <p:nvSpPr>
          <p:cNvPr id="632" name="Google Shape;632;p57"/>
          <p:cNvSpPr/>
          <p:nvPr/>
        </p:nvSpPr>
        <p:spPr>
          <a:xfrm>
            <a:off x="207875" y="2317925"/>
            <a:ext cx="1812900" cy="2229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마우스 hover 시,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이미지 줌 효과</a:t>
            </a:r>
            <a:endParaRPr sz="1000" b="1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67" y="2335692"/>
            <a:ext cx="1780850" cy="1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/>
          <p:nvPr/>
        </p:nvSpPr>
        <p:spPr>
          <a:xfrm rot="-1023272">
            <a:off x="1439842" y="2112612"/>
            <a:ext cx="996312" cy="8683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36" name="Google Shape;636;p5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7" name="Google Shape;63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(하단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288"/>
            <a:ext cx="8839199" cy="222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 rot="-1505455">
            <a:off x="981410" y="3681285"/>
            <a:ext cx="996095" cy="86976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87740" y="3904910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하단 메뉴바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648" name="Google Shape;648;p58"/>
          <p:cNvSpPr/>
          <p:nvPr/>
        </p:nvSpPr>
        <p:spPr>
          <a:xfrm>
            <a:off x="7508465" y="2432187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버튼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스크롤 TOP 이동</a:t>
            </a:r>
            <a:endParaRPr sz="1000"/>
          </a:p>
        </p:txBody>
      </p:sp>
      <p:sp>
        <p:nvSpPr>
          <p:cNvPr id="649" name="Google Shape;649;p58"/>
          <p:cNvSpPr/>
          <p:nvPr/>
        </p:nvSpPr>
        <p:spPr>
          <a:xfrm rot="3481557">
            <a:off x="8053268" y="3241942"/>
            <a:ext cx="872463" cy="8716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8"/>
          <p:cNvSpPr/>
          <p:nvPr/>
        </p:nvSpPr>
        <p:spPr>
          <a:xfrm rot="-9286989">
            <a:off x="3158066" y="3985527"/>
            <a:ext cx="872442" cy="8708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4007675" y="4092101"/>
            <a:ext cx="12831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회사소개 간략 설명</a:t>
            </a:r>
            <a:endParaRPr sz="100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53" name="Google Shape;653;p5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4" name="Google Shape;65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(검색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25" y="1211700"/>
            <a:ext cx="4517799" cy="35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/>
          <p:nvPr/>
        </p:nvSpPr>
        <p:spPr>
          <a:xfrm rot="10787973">
            <a:off x="6932650" y="1993558"/>
            <a:ext cx="51450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961200" y="1158948"/>
            <a:ext cx="1283100" cy="42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 결과 출력</a:t>
            </a:r>
            <a:endParaRPr sz="1000"/>
          </a:p>
        </p:txBody>
      </p:sp>
      <p:sp>
        <p:nvSpPr>
          <p:cNvPr id="665" name="Google Shape;665;p59"/>
          <p:cNvSpPr/>
          <p:nvPr/>
        </p:nvSpPr>
        <p:spPr>
          <a:xfrm>
            <a:off x="7307925" y="1798525"/>
            <a:ext cx="1733100" cy="1261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리스트 정렬선택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전체(최신등록순)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베스트공간순(예약많은순)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 낮은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가격높은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※4가지로 정렬 가능</a:t>
            </a:r>
            <a:endParaRPr sz="1000"/>
          </a:p>
        </p:txBody>
      </p:sp>
      <p:sp>
        <p:nvSpPr>
          <p:cNvPr id="666" name="Google Shape;666;p59"/>
          <p:cNvSpPr/>
          <p:nvPr/>
        </p:nvSpPr>
        <p:spPr>
          <a:xfrm rot="-22137">
            <a:off x="2244286" y="1273562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68" name="Google Shape;668;p5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59"/>
          <p:cNvSpPr/>
          <p:nvPr/>
        </p:nvSpPr>
        <p:spPr>
          <a:xfrm rot="-22137">
            <a:off x="1394786" y="2385787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9"/>
          <p:cNvSpPr/>
          <p:nvPr/>
        </p:nvSpPr>
        <p:spPr>
          <a:xfrm>
            <a:off x="961190" y="2189585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검색한 리스트 결과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 b="1"/>
              <a:t>출력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79" name="Google Shape;6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81" name="Google Shape;681;p6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2" name="Google Shape;68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0"/>
          <p:cNvSpPr/>
          <p:nvPr/>
        </p:nvSpPr>
        <p:spPr>
          <a:xfrm rot="10788178">
            <a:off x="6731450" y="18584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7562650" y="178010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이미지 출력</a:t>
            </a:r>
            <a:endParaRPr sz="1000"/>
          </a:p>
        </p:txBody>
      </p:sp>
      <p:sp>
        <p:nvSpPr>
          <p:cNvPr id="685" name="Google Shape;685;p60"/>
          <p:cNvSpPr/>
          <p:nvPr/>
        </p:nvSpPr>
        <p:spPr>
          <a:xfrm rot="-11822">
            <a:off x="1384550" y="27455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70075" y="2658292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이름 출력</a:t>
            </a:r>
            <a:endParaRPr sz="1000"/>
          </a:p>
        </p:txBody>
      </p:sp>
      <p:sp>
        <p:nvSpPr>
          <p:cNvPr id="687" name="Google Shape;687;p60"/>
          <p:cNvSpPr/>
          <p:nvPr/>
        </p:nvSpPr>
        <p:spPr>
          <a:xfrm rot="-11822">
            <a:off x="1384550" y="3317344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70075" y="3230117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공간소개 글 출력</a:t>
            </a:r>
            <a:endParaRPr sz="1000"/>
          </a:p>
        </p:txBody>
      </p:sp>
      <p:sp>
        <p:nvSpPr>
          <p:cNvPr id="689" name="Google Shape;689;p60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sp>
        <p:nvSpPr>
          <p:cNvPr id="691" name="Google Shape;691;p60"/>
          <p:cNvSpPr/>
          <p:nvPr/>
        </p:nvSpPr>
        <p:spPr>
          <a:xfrm rot="-5413248">
            <a:off x="5800682" y="4020998"/>
            <a:ext cx="467103" cy="855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693" name="Google Shape;693;p60"/>
          <p:cNvSpPr/>
          <p:nvPr/>
        </p:nvSpPr>
        <p:spPr>
          <a:xfrm rot="-11935">
            <a:off x="6027375" y="4243792"/>
            <a:ext cx="17283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7577375" y="4039872"/>
            <a:ext cx="1254900" cy="520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전화 POP-UP</a:t>
            </a:r>
            <a:r>
              <a:rPr lang="ko" sz="1000"/>
              <a:t> 창 출력</a:t>
            </a:r>
            <a:endParaRPr sz="1000"/>
          </a:p>
        </p:txBody>
      </p:sp>
      <p:sp>
        <p:nvSpPr>
          <p:cNvPr id="695" name="Google Shape;695;p6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1235025"/>
            <a:ext cx="4720553" cy="32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04" name="Google Shape;704;p6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05" name="Google Shape;705;p6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6" name="Google Shape;70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270000" y="204100"/>
            <a:ext cx="3129800" cy="4556425"/>
            <a:chOff x="270000" y="204100"/>
            <a:chExt cx="3129800" cy="45564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000" y="204100"/>
              <a:ext cx="3129800" cy="352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399800" y="3730325"/>
              <a:ext cx="30000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KT경제경영연구소는 국내 공유 오피스 시장이 지난해 600억원 규모에서 해마다 60% 이상 성장해 2022년엔 7700억원 규모로 커질 것으로 전망했다. </a:t>
              </a:r>
              <a:endParaRPr sz="11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출처: 조선일보</a:t>
              </a:r>
              <a:r>
                <a:rPr lang="ko" sz="600">
                  <a:solidFill>
                    <a:srgbClr val="999999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2018.07.03 </a:t>
              </a:r>
              <a:endParaRPr sz="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399800" y="204088"/>
            <a:ext cx="2952750" cy="2581275"/>
            <a:chOff x="3391175" y="248238"/>
            <a:chExt cx="2952750" cy="25812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175" y="248238"/>
              <a:ext cx="2952750" cy="25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3465800" y="260487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2018.09.10</a:t>
              </a:r>
              <a:endParaRPr sz="6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922633" y="2674633"/>
            <a:ext cx="4062192" cy="2245281"/>
            <a:chOff x="5524250" y="2309004"/>
            <a:chExt cx="3460424" cy="261048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4250" y="2309004"/>
              <a:ext cx="3460424" cy="2610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524250" y="468432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2018.04.20</a:t>
              </a:r>
              <a:endParaRPr sz="6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0" y="1703417"/>
            <a:ext cx="3911051" cy="29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4117999" cy="349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17" name="Google Shape;717;p6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62"/>
          <p:cNvSpPr/>
          <p:nvPr/>
        </p:nvSpPr>
        <p:spPr>
          <a:xfrm>
            <a:off x="2769900" y="1128175"/>
            <a:ext cx="14547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Daum 지도 API 구현</a:t>
            </a:r>
            <a:endParaRPr sz="1000"/>
          </a:p>
        </p:txBody>
      </p:sp>
      <p:sp>
        <p:nvSpPr>
          <p:cNvPr id="720" name="Google Shape;720;p62"/>
          <p:cNvSpPr/>
          <p:nvPr/>
        </p:nvSpPr>
        <p:spPr>
          <a:xfrm rot="5389026">
            <a:off x="3601256" y="1514459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2"/>
          <p:cNvSpPr/>
          <p:nvPr/>
        </p:nvSpPr>
        <p:spPr>
          <a:xfrm>
            <a:off x="4921225" y="3873797"/>
            <a:ext cx="2187900" cy="16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22" name="Google Shape;722;p62"/>
          <p:cNvSpPr/>
          <p:nvPr/>
        </p:nvSpPr>
        <p:spPr>
          <a:xfrm>
            <a:off x="3127700" y="2539125"/>
            <a:ext cx="8700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교통편 출력</a:t>
            </a:r>
            <a:endParaRPr sz="1000"/>
          </a:p>
        </p:txBody>
      </p:sp>
      <p:sp>
        <p:nvSpPr>
          <p:cNvPr id="723" name="Google Shape;723;p62"/>
          <p:cNvSpPr/>
          <p:nvPr/>
        </p:nvSpPr>
        <p:spPr>
          <a:xfrm rot="5389026">
            <a:off x="3374456" y="2925396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2089275" y="3323150"/>
            <a:ext cx="20571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동일 업체의 다른 공간 3EA 출력</a:t>
            </a:r>
            <a:endParaRPr sz="1000"/>
          </a:p>
        </p:txBody>
      </p:sp>
      <p:sp>
        <p:nvSpPr>
          <p:cNvPr id="725" name="Google Shape;725;p62"/>
          <p:cNvSpPr/>
          <p:nvPr/>
        </p:nvSpPr>
        <p:spPr>
          <a:xfrm rot="5389026">
            <a:off x="2336031" y="3709421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4921225" y="1128175"/>
            <a:ext cx="3911100" cy="563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Daum 지도 API 구현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시 주소 입력 할 때 위도/경도를 DB에 저장하고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자신의 공간을 표시 할 </a:t>
            </a:r>
            <a:r>
              <a:rPr lang="ko" sz="1000">
                <a:solidFill>
                  <a:schemeClr val="dk1"/>
                </a:solidFill>
              </a:rPr>
              <a:t>X(경도), </a:t>
            </a:r>
            <a:r>
              <a:rPr lang="ko" sz="1000"/>
              <a:t> Y(위도) 의 값을 지정해 준다. </a:t>
            </a:r>
            <a:endParaRPr sz="1000"/>
          </a:p>
        </p:txBody>
      </p:sp>
      <p:sp>
        <p:nvSpPr>
          <p:cNvPr id="727" name="Google Shape;727;p62"/>
          <p:cNvSpPr/>
          <p:nvPr/>
        </p:nvSpPr>
        <p:spPr>
          <a:xfrm>
            <a:off x="4921225" y="1760150"/>
            <a:ext cx="2848200" cy="37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(공지사항)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35" name="Google Shape;735;p6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36" name="Google Shape;736;p6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7" name="Google Shape;7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211700"/>
            <a:ext cx="5176268" cy="3244351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9" name="Google Shape;7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1211700"/>
            <a:ext cx="3548626" cy="32727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0" name="Google Shape;740;p63"/>
          <p:cNvCxnSpPr/>
          <p:nvPr/>
        </p:nvCxnSpPr>
        <p:spPr>
          <a:xfrm rot="10800000" flipH="1">
            <a:off x="2406175" y="2700550"/>
            <a:ext cx="3039000" cy="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63"/>
          <p:cNvSpPr txBox="1"/>
          <p:nvPr/>
        </p:nvSpPr>
        <p:spPr>
          <a:xfrm>
            <a:off x="7189125" y="1559975"/>
            <a:ext cx="1766100" cy="31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상세페이지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b="92440"/>
          <a:stretch/>
        </p:blipFill>
        <p:spPr>
          <a:xfrm>
            <a:off x="270000" y="1211700"/>
            <a:ext cx="5176276" cy="245249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50" y="1609301"/>
            <a:ext cx="2703950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5">
            <a:alphaModFix/>
          </a:blip>
          <a:srcRect l="21035" t="1068" r="20057" b="11381"/>
          <a:stretch/>
        </p:blipFill>
        <p:spPr>
          <a:xfrm>
            <a:off x="3299000" y="1609350"/>
            <a:ext cx="2703950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 rot="10799110">
            <a:off x="6002946" y="2847913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6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54" name="Google Shape;754;p6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64"/>
          <p:cNvSpPr/>
          <p:nvPr/>
        </p:nvSpPr>
        <p:spPr>
          <a:xfrm>
            <a:off x="7296400" y="2786825"/>
            <a:ext cx="1638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일반 회원 회원 가입 버튼</a:t>
            </a:r>
            <a:endParaRPr sz="1000"/>
          </a:p>
        </p:txBody>
      </p:sp>
      <p:sp>
        <p:nvSpPr>
          <p:cNvPr id="757" name="Google Shape;757;p64"/>
          <p:cNvSpPr txBox="1"/>
          <p:nvPr/>
        </p:nvSpPr>
        <p:spPr>
          <a:xfrm>
            <a:off x="4955950" y="1211625"/>
            <a:ext cx="490200" cy="24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"/>
          <p:cNvSpPr txBox="1"/>
          <p:nvPr/>
        </p:nvSpPr>
        <p:spPr>
          <a:xfrm>
            <a:off x="2215575" y="3578075"/>
            <a:ext cx="6267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4"/>
          <p:cNvCxnSpPr>
            <a:stCxn id="757" idx="2"/>
          </p:cNvCxnSpPr>
          <p:nvPr/>
        </p:nvCxnSpPr>
        <p:spPr>
          <a:xfrm>
            <a:off x="5201050" y="1457025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4"/>
          <p:cNvCxnSpPr/>
          <p:nvPr/>
        </p:nvCxnSpPr>
        <p:spPr>
          <a:xfrm>
            <a:off x="2842263" y="3650225"/>
            <a:ext cx="447300" cy="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/>
          <p:nvPr/>
        </p:nvSpPr>
        <p:spPr>
          <a:xfrm>
            <a:off x="2085525" y="3798475"/>
            <a:ext cx="12750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5"/>
          <p:cNvSpPr/>
          <p:nvPr/>
        </p:nvSpPr>
        <p:spPr>
          <a:xfrm rot="10798547">
            <a:off x="3531649" y="3828625"/>
            <a:ext cx="35499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5"/>
          <p:cNvSpPr txBox="1"/>
          <p:nvPr/>
        </p:nvSpPr>
        <p:spPr>
          <a:xfrm>
            <a:off x="6269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grpSp>
        <p:nvGrpSpPr>
          <p:cNvPr id="772" name="Google Shape;772;p6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73" name="Google Shape;773;p6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4" name="Google Shape;7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" name="Google Shape;775;p65"/>
          <p:cNvSpPr/>
          <p:nvPr/>
        </p:nvSpPr>
        <p:spPr>
          <a:xfrm rot="-5401407">
            <a:off x="6328504" y="312915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1261728"/>
            <a:ext cx="5458456" cy="2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83" name="Google Shape;783;p6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85" name="Google Shape;785;p66"/>
          <p:cNvSpPr/>
          <p:nvPr/>
        </p:nvSpPr>
        <p:spPr>
          <a:xfrm>
            <a:off x="2656000" y="1683950"/>
            <a:ext cx="406200" cy="1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6"/>
          <p:cNvSpPr txBox="1"/>
          <p:nvPr/>
        </p:nvSpPr>
        <p:spPr>
          <a:xfrm>
            <a:off x="4667900" y="1636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787" name="Google Shape;787;p66"/>
          <p:cNvSpPr txBox="1"/>
          <p:nvPr/>
        </p:nvSpPr>
        <p:spPr>
          <a:xfrm>
            <a:off x="4667900" y="1999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788" name="Google Shape;788;p66"/>
          <p:cNvSpPr txBox="1"/>
          <p:nvPr/>
        </p:nvSpPr>
        <p:spPr>
          <a:xfrm>
            <a:off x="4667900" y="2362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789" name="Google Shape;7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900" y="2750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09" y="166936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00" y="2024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900" y="238795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6"/>
          <p:cNvSpPr/>
          <p:nvPr/>
        </p:nvSpPr>
        <p:spPr>
          <a:xfrm rot="-5401820">
            <a:off x="1378859" y="3728524"/>
            <a:ext cx="5667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1443350" y="1669375"/>
            <a:ext cx="1150200" cy="137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6"/>
          <p:cNvSpPr/>
          <p:nvPr/>
        </p:nvSpPr>
        <p:spPr>
          <a:xfrm rot="10798028">
            <a:off x="3124525" y="1770074"/>
            <a:ext cx="156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3682650" y="272512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pic>
        <p:nvPicPr>
          <p:cNvPr id="797" name="Google Shape;79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01" y="4052975"/>
            <a:ext cx="2507801" cy="74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8" name="Google Shape;798;p66"/>
          <p:cNvSpPr txBox="1"/>
          <p:nvPr/>
        </p:nvSpPr>
        <p:spPr>
          <a:xfrm>
            <a:off x="37250" y="37606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가입 성공 시</a:t>
            </a:r>
            <a:endParaRPr sz="1000"/>
          </a:p>
        </p:txBody>
      </p:sp>
      <p:sp>
        <p:nvSpPr>
          <p:cNvPr id="799" name="Google Shape;799;p66"/>
          <p:cNvSpPr/>
          <p:nvPr/>
        </p:nvSpPr>
        <p:spPr>
          <a:xfrm>
            <a:off x="1443350" y="3240425"/>
            <a:ext cx="4377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6"/>
          <p:cNvSpPr/>
          <p:nvPr/>
        </p:nvSpPr>
        <p:spPr>
          <a:xfrm rot="10397351">
            <a:off x="2712311" y="4416794"/>
            <a:ext cx="2048636" cy="99654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 rotWithShape="1">
          <a:blip r:embed="rId9">
            <a:alphaModFix/>
          </a:blip>
          <a:srcRect l="12793" t="20483" r="60078" b="66354"/>
          <a:stretch/>
        </p:blipFill>
        <p:spPr>
          <a:xfrm>
            <a:off x="4805175" y="4123633"/>
            <a:ext cx="2572894" cy="67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6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03" name="Google Shape;803;p6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4" name="Google Shape;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99" y="1152825"/>
            <a:ext cx="2700000" cy="22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13" name="Google Shape;813;p67"/>
          <p:cNvGrpSpPr/>
          <p:nvPr/>
        </p:nvGrpSpPr>
        <p:grpSpPr>
          <a:xfrm>
            <a:off x="72139" y="4636800"/>
            <a:ext cx="9144000" cy="379475"/>
            <a:chOff x="0" y="4636800"/>
            <a:chExt cx="9144000" cy="379475"/>
          </a:xfrm>
        </p:grpSpPr>
        <p:sp>
          <p:nvSpPr>
            <p:cNvPr id="814" name="Google Shape;814;p6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5" name="Google Shape;81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463" y="1152825"/>
            <a:ext cx="2662325" cy="9094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67"/>
          <p:cNvSpPr/>
          <p:nvPr/>
        </p:nvSpPr>
        <p:spPr>
          <a:xfrm>
            <a:off x="6170400" y="2261675"/>
            <a:ext cx="23277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로그인 실패시 출력되는 alert 창</a:t>
            </a:r>
            <a:endParaRPr sz="1000"/>
          </a:p>
        </p:txBody>
      </p:sp>
      <p:pic>
        <p:nvPicPr>
          <p:cNvPr id="818" name="Google Shape;8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00" y="1152813"/>
            <a:ext cx="2703953" cy="2219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67"/>
          <p:cNvCxnSpPr>
            <a:stCxn id="817" idx="0"/>
            <a:endCxn id="816" idx="2"/>
          </p:cNvCxnSpPr>
          <p:nvPr/>
        </p:nvCxnSpPr>
        <p:spPr>
          <a:xfrm rot="10800000" flipH="1">
            <a:off x="7334250" y="2062175"/>
            <a:ext cx="2400" cy="19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67"/>
          <p:cNvCxnSpPr/>
          <p:nvPr/>
        </p:nvCxnSpPr>
        <p:spPr>
          <a:xfrm>
            <a:off x="3752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67"/>
          <p:cNvCxnSpPr/>
          <p:nvPr/>
        </p:nvCxnSpPr>
        <p:spPr>
          <a:xfrm>
            <a:off x="31766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67"/>
          <p:cNvCxnSpPr/>
          <p:nvPr/>
        </p:nvCxnSpPr>
        <p:spPr>
          <a:xfrm>
            <a:off x="1179875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67"/>
          <p:cNvCxnSpPr/>
          <p:nvPr/>
        </p:nvCxnSpPr>
        <p:spPr>
          <a:xfrm>
            <a:off x="3998000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67"/>
          <p:cNvCxnSpPr/>
          <p:nvPr/>
        </p:nvCxnSpPr>
        <p:spPr>
          <a:xfrm>
            <a:off x="21391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67"/>
          <p:cNvCxnSpPr/>
          <p:nvPr/>
        </p:nvCxnSpPr>
        <p:spPr>
          <a:xfrm>
            <a:off x="49626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(아이디 찾기)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33" name="Google Shape;833;p6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34" name="Google Shape;834;p6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5" name="Google Shape;83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p68"/>
          <p:cNvPicPr preferRelativeResize="0"/>
          <p:nvPr/>
        </p:nvPicPr>
        <p:blipFill rotWithShape="1">
          <a:blip r:embed="rId4">
            <a:alphaModFix/>
          </a:blip>
          <a:srcRect r="16541" b="47643"/>
          <a:stretch/>
        </p:blipFill>
        <p:spPr>
          <a:xfrm>
            <a:off x="4376913" y="1421294"/>
            <a:ext cx="2980975" cy="922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7" name="Google Shape;837;p68"/>
          <p:cNvPicPr preferRelativeResize="0"/>
          <p:nvPr/>
        </p:nvPicPr>
        <p:blipFill rotWithShape="1">
          <a:blip r:embed="rId5">
            <a:alphaModFix/>
          </a:blip>
          <a:srcRect l="20856" t="14692" r="23674" b="29757"/>
          <a:stretch/>
        </p:blipFill>
        <p:spPr>
          <a:xfrm>
            <a:off x="1795775" y="2724150"/>
            <a:ext cx="2060350" cy="18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8"/>
          <p:cNvCxnSpPr>
            <a:stCxn id="839" idx="3"/>
            <a:endCxn id="836" idx="1"/>
          </p:cNvCxnSpPr>
          <p:nvPr/>
        </p:nvCxnSpPr>
        <p:spPr>
          <a:xfrm>
            <a:off x="3514113" y="1882594"/>
            <a:ext cx="86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0" name="Google Shape;840;p68"/>
          <p:cNvPicPr preferRelativeResize="0"/>
          <p:nvPr/>
        </p:nvPicPr>
        <p:blipFill rotWithShape="1">
          <a:blip r:embed="rId6">
            <a:alphaModFix/>
          </a:blip>
          <a:srcRect r="22570" b="38183"/>
          <a:stretch/>
        </p:blipFill>
        <p:spPr>
          <a:xfrm>
            <a:off x="4376925" y="2823675"/>
            <a:ext cx="2980975" cy="92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1" name="Google Shape;841;p68"/>
          <p:cNvCxnSpPr>
            <a:endCxn id="840" idx="1"/>
          </p:cNvCxnSpPr>
          <p:nvPr/>
        </p:nvCxnSpPr>
        <p:spPr>
          <a:xfrm rot="10800000" flipH="1">
            <a:off x="3870825" y="3284975"/>
            <a:ext cx="506100" cy="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1076273"/>
            <a:ext cx="1831150" cy="154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(비밀번호 찾기 &amp;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48" name="Google Shape;848;p6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50" name="Google Shape;850;p6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51" name="Google Shape;851;p6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128875"/>
            <a:ext cx="2910175" cy="23356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389" y="1128286"/>
            <a:ext cx="2579100" cy="2335634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5" name="Google Shape;8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27" y="1186911"/>
            <a:ext cx="3113223" cy="219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56" name="Google Shape;856;p69"/>
          <p:cNvCxnSpPr>
            <a:endCxn id="855" idx="2"/>
          </p:cNvCxnSpPr>
          <p:nvPr/>
        </p:nvCxnSpPr>
        <p:spPr>
          <a:xfrm>
            <a:off x="1648138" y="3225611"/>
            <a:ext cx="5814000" cy="152400"/>
          </a:xfrm>
          <a:prstGeom prst="bentConnector4">
            <a:avLst>
              <a:gd name="adj1" fmla="val 129"/>
              <a:gd name="adj2" fmla="val 25625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69"/>
          <p:cNvCxnSpPr>
            <a:endCxn id="855" idx="2"/>
          </p:cNvCxnSpPr>
          <p:nvPr/>
        </p:nvCxnSpPr>
        <p:spPr>
          <a:xfrm>
            <a:off x="4495738" y="3299111"/>
            <a:ext cx="2966400" cy="78900"/>
          </a:xfrm>
          <a:prstGeom prst="bentConnector4">
            <a:avLst>
              <a:gd name="adj1" fmla="val 8"/>
              <a:gd name="adj2" fmla="val 4018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예약하기)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65" name="Google Shape;8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7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67" name="Google Shape;867;p7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8" name="Google Shape;8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7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870" name="Google Shape;870;p7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75" y="1176900"/>
            <a:ext cx="4170476" cy="2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77" name="Google Shape;877;p7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125" y="3718800"/>
            <a:ext cx="1574525" cy="108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7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81" name="Google Shape;881;p7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71"/>
          <p:cNvSpPr/>
          <p:nvPr/>
        </p:nvSpPr>
        <p:spPr>
          <a:xfrm>
            <a:off x="7180800" y="2036175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정보</a:t>
            </a:r>
            <a:endParaRPr sz="1000"/>
          </a:p>
        </p:txBody>
      </p:sp>
      <p:sp>
        <p:nvSpPr>
          <p:cNvPr id="884" name="Google Shape;884;p71"/>
          <p:cNvSpPr/>
          <p:nvPr/>
        </p:nvSpPr>
        <p:spPr>
          <a:xfrm rot="10798938">
            <a:off x="6209700" y="2134869"/>
            <a:ext cx="9711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1"/>
          <p:cNvSpPr/>
          <p:nvPr/>
        </p:nvSpPr>
        <p:spPr>
          <a:xfrm rot="-753">
            <a:off x="2975625" y="4244780"/>
            <a:ext cx="13692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76450" y="4176250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사용 달 설정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3164863" y="152400"/>
            <a:ext cx="2815225" cy="2813025"/>
            <a:chOff x="152400" y="152400"/>
            <a:chExt cx="2815225" cy="2813025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813025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 txBox="1"/>
            <p:nvPr/>
          </p:nvSpPr>
          <p:spPr>
            <a:xfrm>
              <a:off x="15452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199850" y="152400"/>
            <a:ext cx="2813100" cy="2813025"/>
            <a:chOff x="3113775" y="152400"/>
            <a:chExt cx="2813100" cy="2813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825" y="152400"/>
              <a:ext cx="2804988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311377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525" y="152400"/>
            <a:ext cx="2923648" cy="2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13" y="2232725"/>
            <a:ext cx="2109769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675" y="2232773"/>
            <a:ext cx="2109750" cy="2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75" y="152400"/>
            <a:ext cx="8839203" cy="460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00" y="1524000"/>
            <a:ext cx="4361600" cy="2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 l="29273" t="788" r="27146" b="80385"/>
          <a:stretch/>
        </p:blipFill>
        <p:spPr>
          <a:xfrm>
            <a:off x="6413136" y="2324350"/>
            <a:ext cx="2609015" cy="8239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6" name="Google Shape;896;p72"/>
          <p:cNvPicPr preferRelativeResize="0"/>
          <p:nvPr/>
        </p:nvPicPr>
        <p:blipFill rotWithShape="1">
          <a:blip r:embed="rId5">
            <a:alphaModFix/>
          </a:blip>
          <a:srcRect l="29312" t="789" r="27107" b="81706"/>
          <a:stretch/>
        </p:blipFill>
        <p:spPr>
          <a:xfrm>
            <a:off x="6413137" y="1183290"/>
            <a:ext cx="2609015" cy="7660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3127" y="3511917"/>
            <a:ext cx="2609017" cy="7612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72"/>
          <p:cNvSpPr/>
          <p:nvPr/>
        </p:nvSpPr>
        <p:spPr>
          <a:xfrm rot="-968">
            <a:off x="1372971" y="4224743"/>
            <a:ext cx="10656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7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00" name="Google Shape;900;p7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" name="Google Shape;902;p72"/>
          <p:cNvSpPr/>
          <p:nvPr/>
        </p:nvSpPr>
        <p:spPr>
          <a:xfrm>
            <a:off x="6413125" y="4255585"/>
            <a:ext cx="1995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부족시 나오는 alert창</a:t>
            </a:r>
            <a:endParaRPr sz="1000"/>
          </a:p>
        </p:txBody>
      </p:sp>
      <p:sp>
        <p:nvSpPr>
          <p:cNvPr id="903" name="Google Shape;903;p72"/>
          <p:cNvSpPr/>
          <p:nvPr/>
        </p:nvSpPr>
        <p:spPr>
          <a:xfrm>
            <a:off x="6413125" y="1933321"/>
            <a:ext cx="165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여부를 묻는 alert창</a:t>
            </a:r>
            <a:endParaRPr sz="1000"/>
          </a:p>
        </p:txBody>
      </p:sp>
      <p:sp>
        <p:nvSpPr>
          <p:cNvPr id="904" name="Google Shape;904;p72"/>
          <p:cNvSpPr/>
          <p:nvPr/>
        </p:nvSpPr>
        <p:spPr>
          <a:xfrm>
            <a:off x="6413125" y="3129004"/>
            <a:ext cx="1915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성공을 알려주는 alert창</a:t>
            </a:r>
            <a:endParaRPr sz="1000"/>
          </a:p>
        </p:txBody>
      </p:sp>
      <p:sp>
        <p:nvSpPr>
          <p:cNvPr id="905" name="Google Shape;905;p72"/>
          <p:cNvSpPr/>
          <p:nvPr/>
        </p:nvSpPr>
        <p:spPr>
          <a:xfrm>
            <a:off x="734925" y="3979650"/>
            <a:ext cx="12696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하기</a:t>
            </a:r>
            <a:r>
              <a:rPr lang="ko" sz="1000"/>
              <a:t>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 페이지</a:t>
            </a:r>
            <a:r>
              <a:rPr lang="ko" sz="1000"/>
              <a:t>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</a:t>
            </a:r>
            <a:r>
              <a:rPr lang="ko" sz="2600" b="1">
                <a:solidFill>
                  <a:srgbClr val="4F779D"/>
                </a:solidFill>
              </a:rPr>
              <a:t>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완료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13" name="Google Shape;913;p7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14" name="Google Shape;914;p7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5" name="Google Shape;91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25" y="1152827"/>
            <a:ext cx="3563551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/>
          <p:nvPr/>
        </p:nvSpPr>
        <p:spPr>
          <a:xfrm rot="10800000">
            <a:off x="6140552" y="197059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3"/>
          <p:cNvSpPr/>
          <p:nvPr/>
        </p:nvSpPr>
        <p:spPr>
          <a:xfrm>
            <a:off x="6520600" y="1725493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완료시 예약 정보 출력</a:t>
            </a:r>
            <a:endParaRPr sz="1000"/>
          </a:p>
        </p:txBody>
      </p:sp>
      <p:sp>
        <p:nvSpPr>
          <p:cNvPr id="919" name="Google Shape;919;p73"/>
          <p:cNvSpPr/>
          <p:nvPr/>
        </p:nvSpPr>
        <p:spPr>
          <a:xfrm>
            <a:off x="2541152" y="469234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3"/>
          <p:cNvSpPr/>
          <p:nvPr/>
        </p:nvSpPr>
        <p:spPr>
          <a:xfrm>
            <a:off x="1134750" y="4270918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클릭 시,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목록으로 이동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28" name="Google Shape;928;p7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9" name="Google Shape;929;p7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74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38" name="Google Shape;938;p7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40" name="Google Shape;940;p75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5"/>
          <p:cNvSpPr/>
          <p:nvPr/>
        </p:nvSpPr>
        <p:spPr>
          <a:xfrm>
            <a:off x="235652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5"/>
          <p:cNvSpPr/>
          <p:nvPr/>
        </p:nvSpPr>
        <p:spPr>
          <a:xfrm rot="-2701772">
            <a:off x="1273586" y="3712391"/>
            <a:ext cx="1234821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5"/>
          <p:cNvSpPr txBox="1"/>
          <p:nvPr/>
        </p:nvSpPr>
        <p:spPr>
          <a:xfrm>
            <a:off x="71712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목록 페이지로 이동</a:t>
            </a:r>
            <a:endParaRPr sz="1000"/>
          </a:p>
        </p:txBody>
      </p:sp>
      <p:grpSp>
        <p:nvGrpSpPr>
          <p:cNvPr id="944" name="Google Shape;944;p7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45" name="Google Shape;945;p7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6" name="Google Shape;946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1127288" y="4335720"/>
            <a:ext cx="5288700" cy="3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9" y="1211700"/>
            <a:ext cx="5842223" cy="28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7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57" name="Google Shape;957;p7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8" name="Google Shape;95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76"/>
          <p:cNvSpPr/>
          <p:nvPr/>
        </p:nvSpPr>
        <p:spPr>
          <a:xfrm>
            <a:off x="5701400" y="3609875"/>
            <a:ext cx="714600" cy="37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438" y="3314936"/>
            <a:ext cx="484525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450" y="3059575"/>
            <a:ext cx="484525" cy="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/>
          <p:nvPr/>
        </p:nvSpPr>
        <p:spPr>
          <a:xfrm>
            <a:off x="5701400" y="3024738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6"/>
          <p:cNvSpPr/>
          <p:nvPr/>
        </p:nvSpPr>
        <p:spPr>
          <a:xfrm>
            <a:off x="5701400" y="27778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6"/>
          <p:cNvSpPr/>
          <p:nvPr/>
        </p:nvSpPr>
        <p:spPr>
          <a:xfrm>
            <a:off x="5701400" y="204817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6"/>
          <p:cNvSpPr/>
          <p:nvPr/>
        </p:nvSpPr>
        <p:spPr>
          <a:xfrm>
            <a:off x="5701400" y="2407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6"/>
          <p:cNvSpPr/>
          <p:nvPr/>
        </p:nvSpPr>
        <p:spPr>
          <a:xfrm>
            <a:off x="5701425" y="3312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6"/>
          <p:cNvSpPr/>
          <p:nvPr/>
        </p:nvSpPr>
        <p:spPr>
          <a:xfrm rot="10798866">
            <a:off x="6565203" y="28331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6"/>
          <p:cNvSpPr txBox="1"/>
          <p:nvPr/>
        </p:nvSpPr>
        <p:spPr>
          <a:xfrm>
            <a:off x="7527750" y="26927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초기 상태</a:t>
            </a:r>
            <a:endParaRPr sz="1000"/>
          </a:p>
        </p:txBody>
      </p:sp>
      <p:sp>
        <p:nvSpPr>
          <p:cNvPr id="969" name="Google Shape;969;p76"/>
          <p:cNvSpPr/>
          <p:nvPr/>
        </p:nvSpPr>
        <p:spPr>
          <a:xfrm rot="10798866">
            <a:off x="6565203" y="37573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6"/>
          <p:cNvSpPr txBox="1"/>
          <p:nvPr/>
        </p:nvSpPr>
        <p:spPr>
          <a:xfrm>
            <a:off x="7527750" y="36169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승인</a:t>
            </a:r>
            <a:endParaRPr sz="1000"/>
          </a:p>
        </p:txBody>
      </p:sp>
      <p:sp>
        <p:nvSpPr>
          <p:cNvPr id="971" name="Google Shape;971;p76"/>
          <p:cNvSpPr/>
          <p:nvPr/>
        </p:nvSpPr>
        <p:spPr>
          <a:xfrm rot="10798866">
            <a:off x="6565203" y="21035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6"/>
          <p:cNvSpPr txBox="1"/>
          <p:nvPr/>
        </p:nvSpPr>
        <p:spPr>
          <a:xfrm>
            <a:off x="7527750" y="19631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결제</a:t>
            </a:r>
            <a:endParaRPr sz="1000"/>
          </a:p>
        </p:txBody>
      </p:sp>
      <p:sp>
        <p:nvSpPr>
          <p:cNvPr id="973" name="Google Shape;973;p76"/>
          <p:cNvSpPr/>
          <p:nvPr/>
        </p:nvSpPr>
        <p:spPr>
          <a:xfrm rot="10798866">
            <a:off x="6565203" y="308009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6"/>
          <p:cNvSpPr txBox="1"/>
          <p:nvPr/>
        </p:nvSpPr>
        <p:spPr>
          <a:xfrm>
            <a:off x="7527750" y="293970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취소</a:t>
            </a:r>
            <a:endParaRPr sz="1000"/>
          </a:p>
        </p:txBody>
      </p:sp>
      <p:sp>
        <p:nvSpPr>
          <p:cNvPr id="975" name="Google Shape;975;p76"/>
          <p:cNvSpPr/>
          <p:nvPr/>
        </p:nvSpPr>
        <p:spPr>
          <a:xfrm rot="10798866">
            <a:off x="6565203" y="24624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 txBox="1"/>
          <p:nvPr/>
        </p:nvSpPr>
        <p:spPr>
          <a:xfrm>
            <a:off x="7527750" y="23220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거절</a:t>
            </a:r>
            <a:endParaRPr sz="1000"/>
          </a:p>
        </p:txBody>
      </p:sp>
      <p:sp>
        <p:nvSpPr>
          <p:cNvPr id="977" name="Google Shape;977;p76"/>
          <p:cNvSpPr/>
          <p:nvPr/>
        </p:nvSpPr>
        <p:spPr>
          <a:xfrm rot="10798866">
            <a:off x="6565203" y="3348582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6"/>
          <p:cNvSpPr txBox="1"/>
          <p:nvPr/>
        </p:nvSpPr>
        <p:spPr>
          <a:xfrm>
            <a:off x="7527750" y="3208188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사용기간 종료</a:t>
            </a:r>
            <a:endParaRPr sz="1000"/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7275" y="4025800"/>
            <a:ext cx="5288725" cy="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/>
          <p:nvPr/>
        </p:nvSpPr>
        <p:spPr>
          <a:xfrm>
            <a:off x="5701425" y="4053685"/>
            <a:ext cx="7146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/>
          <p:nvPr/>
        </p:nvSpPr>
        <p:spPr>
          <a:xfrm rot="10798866">
            <a:off x="6565203" y="412994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6"/>
          <p:cNvSpPr txBox="1"/>
          <p:nvPr/>
        </p:nvSpPr>
        <p:spPr>
          <a:xfrm>
            <a:off x="7527750" y="398955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후 사용기간</a:t>
            </a:r>
            <a:endParaRPr sz="1000"/>
          </a:p>
        </p:txBody>
      </p:sp>
      <p:pic>
        <p:nvPicPr>
          <p:cNvPr id="983" name="Google Shape;98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048" y="4352725"/>
            <a:ext cx="5288725" cy="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7"/>
          <p:cNvSpPr/>
          <p:nvPr/>
        </p:nvSpPr>
        <p:spPr>
          <a:xfrm rot="5388124">
            <a:off x="7311408" y="2254050"/>
            <a:ext cx="1476309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찜하기)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7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94" name="Google Shape;994;p7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77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grpSp>
        <p:nvGrpSpPr>
          <p:cNvPr id="998" name="Google Shape;998;p77"/>
          <p:cNvGrpSpPr/>
          <p:nvPr/>
        </p:nvGrpSpPr>
        <p:grpSpPr>
          <a:xfrm>
            <a:off x="2891760" y="1076272"/>
            <a:ext cx="3379621" cy="1017600"/>
            <a:chOff x="2891760" y="1076272"/>
            <a:chExt cx="3379621" cy="1017600"/>
          </a:xfrm>
        </p:grpSpPr>
        <p:pic>
          <p:nvPicPr>
            <p:cNvPr id="999" name="Google Shape;99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1760" y="1076272"/>
              <a:ext cx="3379621" cy="10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77"/>
            <p:cNvSpPr/>
            <p:nvPr/>
          </p:nvSpPr>
          <p:spPr>
            <a:xfrm>
              <a:off x="3020100" y="1211700"/>
              <a:ext cx="1126200" cy="17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7"/>
          <p:cNvSpPr/>
          <p:nvPr/>
        </p:nvSpPr>
        <p:spPr>
          <a:xfrm rot="10788390">
            <a:off x="6271267" y="1505840"/>
            <a:ext cx="17766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07" name="Google Shape;1007;p7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09" name="Google Shape;1009;p7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10" name="Google Shape;1010;p7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1" name="Google Shape;10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2" name="Google Shape;10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3" name="Google Shape;1013;p78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19" name="Google Shape;1019;p7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/>
          <p:nvPr/>
        </p:nvSpPr>
        <p:spPr>
          <a:xfrm rot="-5401134">
            <a:off x="4098303" y="37870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3894900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 txBox="1"/>
          <p:nvPr/>
        </p:nvSpPr>
        <p:spPr>
          <a:xfrm>
            <a:off x="3663750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 페이지로 이동</a:t>
            </a:r>
            <a:endParaRPr sz="1000"/>
          </a:p>
        </p:txBody>
      </p:sp>
      <p:grpSp>
        <p:nvGrpSpPr>
          <p:cNvPr id="1025" name="Google Shape;1025;p7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26" name="Google Shape;1026;p7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7" name="Google Shape;102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(찜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3">
            <a:alphaModFix/>
          </a:blip>
          <a:srcRect b="37449"/>
          <a:stretch/>
        </p:blipFill>
        <p:spPr>
          <a:xfrm>
            <a:off x="1138200" y="1211700"/>
            <a:ext cx="6867601" cy="27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644075" y="3177775"/>
            <a:ext cx="767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 rot="-5401536">
            <a:off x="169195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139525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039" name="Google Shape;1039;p80"/>
          <p:cNvSpPr/>
          <p:nvPr/>
        </p:nvSpPr>
        <p:spPr>
          <a:xfrm>
            <a:off x="6941900" y="3177775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0"/>
          <p:cNvSpPr/>
          <p:nvPr/>
        </p:nvSpPr>
        <p:spPr>
          <a:xfrm rot="-5401536">
            <a:off x="684590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54920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목록에서 삭제</a:t>
            </a:r>
            <a:endParaRPr sz="1000"/>
          </a:p>
        </p:txBody>
      </p:sp>
      <p:grpSp>
        <p:nvGrpSpPr>
          <p:cNvPr id="1042" name="Google Shape;1042;p8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43" name="Google Shape;1043;p8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4" name="Google Shape;10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50" name="Google Shape;1050;p8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52" name="Google Shape;1052;p81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1"/>
          <p:cNvSpPr/>
          <p:nvPr/>
        </p:nvSpPr>
        <p:spPr>
          <a:xfrm>
            <a:off x="543327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1"/>
          <p:cNvSpPr/>
          <p:nvPr/>
        </p:nvSpPr>
        <p:spPr>
          <a:xfrm rot="-8107113">
            <a:off x="6599613" y="3710493"/>
            <a:ext cx="1230368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81"/>
          <p:cNvSpPr txBox="1"/>
          <p:nvPr/>
        </p:nvSpPr>
        <p:spPr>
          <a:xfrm>
            <a:off x="664877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grpSp>
        <p:nvGrpSpPr>
          <p:cNvPr id="1056" name="Google Shape;1056;p8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57" name="Google Shape;1057;p8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8" name="Google Shape;105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14302"/>
          <a:stretch/>
        </p:blipFill>
        <p:spPr>
          <a:xfrm>
            <a:off x="399800" y="331125"/>
            <a:ext cx="3857625" cy="44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0297"/>
          <a:stretch/>
        </p:blipFill>
        <p:spPr>
          <a:xfrm>
            <a:off x="4724400" y="331125"/>
            <a:ext cx="3685363" cy="4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(내 정보)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8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66" name="Google Shape;1066;p82"/>
          <p:cNvPicPr preferRelativeResize="0"/>
          <p:nvPr/>
        </p:nvPicPr>
        <p:blipFill rotWithShape="1">
          <a:blip r:embed="rId3">
            <a:alphaModFix/>
          </a:blip>
          <a:srcRect b="32989"/>
          <a:stretch/>
        </p:blipFill>
        <p:spPr>
          <a:xfrm>
            <a:off x="152400" y="1211700"/>
            <a:ext cx="5094624" cy="2192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7" name="Google Shape;1067;p82"/>
          <p:cNvSpPr/>
          <p:nvPr/>
        </p:nvSpPr>
        <p:spPr>
          <a:xfrm rot="10800000" flipH="1">
            <a:off x="1465600" y="3219200"/>
            <a:ext cx="864000" cy="4878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2"/>
          <p:cNvSpPr/>
          <p:nvPr/>
        </p:nvSpPr>
        <p:spPr>
          <a:xfrm>
            <a:off x="1343425" y="2966525"/>
            <a:ext cx="371100" cy="2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2"/>
          <p:cNvSpPr txBox="1"/>
          <p:nvPr/>
        </p:nvSpPr>
        <p:spPr>
          <a:xfrm>
            <a:off x="1226725" y="383752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 확인 페이지로 이동</a:t>
            </a:r>
            <a:endParaRPr sz="1000"/>
          </a:p>
        </p:txBody>
      </p:sp>
      <p:pic>
        <p:nvPicPr>
          <p:cNvPr id="1070" name="Google Shape;1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1" name="Google Shape;1071;p82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grpSp>
        <p:nvGrpSpPr>
          <p:cNvPr id="1072" name="Google Shape;1072;p8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73" name="Google Shape;1073;p8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4" name="Google Shape;107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82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회원정보 수정 페이지로 이동</a:t>
            </a:r>
            <a:endParaRPr sz="1000"/>
          </a:p>
        </p:txBody>
      </p:sp>
      <p:pic>
        <p:nvPicPr>
          <p:cNvPr id="1076" name="Google Shape;10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652" y="2917937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82"/>
          <p:cNvSpPr/>
          <p:nvPr/>
        </p:nvSpPr>
        <p:spPr>
          <a:xfrm rot="-1736">
            <a:off x="4222249" y="3910919"/>
            <a:ext cx="1188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(회원정보 수정 / 탈퇴)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86" name="Google Shape;1086;p83"/>
          <p:cNvPicPr preferRelativeResize="0"/>
          <p:nvPr/>
        </p:nvPicPr>
        <p:blipFill rotWithShape="1">
          <a:blip r:embed="rId3">
            <a:alphaModFix/>
          </a:blip>
          <a:srcRect b="25727"/>
          <a:stretch/>
        </p:blipFill>
        <p:spPr>
          <a:xfrm>
            <a:off x="152400" y="1076275"/>
            <a:ext cx="6345074" cy="30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3"/>
          <p:cNvSpPr/>
          <p:nvPr/>
        </p:nvSpPr>
        <p:spPr>
          <a:xfrm>
            <a:off x="3420400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3"/>
          <p:cNvSpPr/>
          <p:nvPr/>
        </p:nvSpPr>
        <p:spPr>
          <a:xfrm rot="8271502">
            <a:off x="3617256" y="2414417"/>
            <a:ext cx="2250339" cy="8241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4" y="3715000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9" y="11028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50" y="23441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2" name="Google Shape;1092;p83"/>
          <p:cNvSpPr/>
          <p:nvPr/>
        </p:nvSpPr>
        <p:spPr>
          <a:xfrm>
            <a:off x="7340800" y="1765800"/>
            <a:ext cx="435900" cy="3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83"/>
          <p:cNvSpPr/>
          <p:nvPr/>
        </p:nvSpPr>
        <p:spPr>
          <a:xfrm rot="5394006">
            <a:off x="7386555" y="2250497"/>
            <a:ext cx="3441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580875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83"/>
          <p:cNvSpPr/>
          <p:nvPr/>
        </p:nvSpPr>
        <p:spPr>
          <a:xfrm rot="5396030">
            <a:off x="1684726" y="3695750"/>
            <a:ext cx="25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786" y="3866750"/>
            <a:ext cx="4095990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3"/>
          <p:cNvSpPr/>
          <p:nvPr/>
        </p:nvSpPr>
        <p:spPr>
          <a:xfrm>
            <a:off x="5196675" y="4292775"/>
            <a:ext cx="1175700" cy="1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4818775" y="3555350"/>
            <a:ext cx="1967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DB에서 delete가 아닌 update</a:t>
            </a:r>
            <a:endParaRPr sz="1000" b="1"/>
          </a:p>
        </p:txBody>
      </p:sp>
      <p:grpSp>
        <p:nvGrpSpPr>
          <p:cNvPr id="1099" name="Google Shape;1099;p8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00" name="Google Shape;1100;p8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10" name="Google Shape;1110;p8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1" name="Google Shape;111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84"/>
          <p:cNvSpPr/>
          <p:nvPr/>
        </p:nvSpPr>
        <p:spPr>
          <a:xfrm>
            <a:off x="4777500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19" name="Google Shape;1119;p8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l="11520" t="7575" r="11520" b="12347"/>
          <a:stretch/>
        </p:blipFill>
        <p:spPr>
          <a:xfrm>
            <a:off x="77525" y="1227775"/>
            <a:ext cx="5589877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5"/>
          <p:cNvPicPr preferRelativeResize="0"/>
          <p:nvPr/>
        </p:nvPicPr>
        <p:blipFill rotWithShape="1">
          <a:blip r:embed="rId4">
            <a:alphaModFix/>
          </a:blip>
          <a:srcRect l="11520" t="17421" r="11520" b="40128"/>
          <a:stretch/>
        </p:blipFill>
        <p:spPr>
          <a:xfrm>
            <a:off x="77531" y="3459675"/>
            <a:ext cx="5589877" cy="1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5"/>
          <p:cNvSpPr/>
          <p:nvPr/>
        </p:nvSpPr>
        <p:spPr>
          <a:xfrm>
            <a:off x="156431" y="179977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5"/>
          <p:cNvSpPr/>
          <p:nvPr/>
        </p:nvSpPr>
        <p:spPr>
          <a:xfrm rot="5396195">
            <a:off x="-465162" y="2844600"/>
            <a:ext cx="16263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156431" y="373672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692419" y="2412750"/>
            <a:ext cx="9090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5"/>
          <p:cNvSpPr/>
          <p:nvPr/>
        </p:nvSpPr>
        <p:spPr>
          <a:xfrm rot="10794891">
            <a:off x="1672371" y="2488545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5"/>
          <p:cNvSpPr txBox="1"/>
          <p:nvPr/>
        </p:nvSpPr>
        <p:spPr>
          <a:xfrm>
            <a:off x="5413394" y="234870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 페이지로 이동</a:t>
            </a:r>
            <a:endParaRPr sz="1000"/>
          </a:p>
        </p:txBody>
      </p:sp>
      <p:sp>
        <p:nvSpPr>
          <p:cNvPr id="1129" name="Google Shape;1129;p85"/>
          <p:cNvSpPr/>
          <p:nvPr/>
        </p:nvSpPr>
        <p:spPr>
          <a:xfrm>
            <a:off x="5063199" y="3116150"/>
            <a:ext cx="307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5"/>
          <p:cNvSpPr/>
          <p:nvPr/>
        </p:nvSpPr>
        <p:spPr>
          <a:xfrm rot="-4862">
            <a:off x="5406843" y="3192800"/>
            <a:ext cx="2121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 txBox="1"/>
          <p:nvPr/>
        </p:nvSpPr>
        <p:spPr>
          <a:xfrm>
            <a:off x="6517207" y="26476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쓰기 페이지로 이동</a:t>
            </a:r>
            <a:endParaRPr sz="1000"/>
          </a:p>
        </p:txBody>
      </p:sp>
      <p:grpSp>
        <p:nvGrpSpPr>
          <p:cNvPr id="1132" name="Google Shape;1132;p8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33" name="Google Shape;1133;p8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4" name="Google Shape;113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5" name="Google Shape;113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402" y="3111975"/>
            <a:ext cx="3353025" cy="14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6" name="Google Shape;1136;p85"/>
          <p:cNvSpPr/>
          <p:nvPr/>
        </p:nvSpPr>
        <p:spPr>
          <a:xfrm rot="10794891">
            <a:off x="3113146" y="1875558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5"/>
          <p:cNvSpPr txBox="1"/>
          <p:nvPr/>
        </p:nvSpPr>
        <p:spPr>
          <a:xfrm>
            <a:off x="7086325" y="1735725"/>
            <a:ext cx="193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자주 묻는 질문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22088"/>
            <a:ext cx="54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88" y="3026575"/>
            <a:ext cx="54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상세보기)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45" name="Google Shape;1145;p8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6556800" y="1290000"/>
            <a:ext cx="463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6"/>
          <p:cNvSpPr/>
          <p:nvPr/>
        </p:nvSpPr>
        <p:spPr>
          <a:xfrm rot="8095955">
            <a:off x="4611588" y="2322921"/>
            <a:ext cx="2163324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72000" y="3208850"/>
            <a:ext cx="34878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51" name="Google Shape;1151;p8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2" name="Google Shape;115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8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60" name="Google Shape;11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5" y="1211700"/>
            <a:ext cx="6820190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7"/>
          <p:cNvSpPr/>
          <p:nvPr/>
        </p:nvSpPr>
        <p:spPr>
          <a:xfrm>
            <a:off x="2481551" y="2259725"/>
            <a:ext cx="29649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7"/>
          <p:cNvSpPr/>
          <p:nvPr/>
        </p:nvSpPr>
        <p:spPr>
          <a:xfrm>
            <a:off x="2481549" y="2541075"/>
            <a:ext cx="4631400" cy="128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481551" y="3904475"/>
            <a:ext cx="15510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7"/>
          <p:cNvSpPr/>
          <p:nvPr/>
        </p:nvSpPr>
        <p:spPr>
          <a:xfrm rot="-5400000">
            <a:off x="3267800" y="4312302"/>
            <a:ext cx="261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7"/>
          <p:cNvSpPr txBox="1"/>
          <p:nvPr/>
        </p:nvSpPr>
        <p:spPr>
          <a:xfrm>
            <a:off x="2330050" y="4483450"/>
            <a:ext cx="281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제목, 내용, 비밀번호 수정가능</a:t>
            </a:r>
            <a:endParaRPr sz="1000"/>
          </a:p>
        </p:txBody>
      </p:sp>
      <p:grpSp>
        <p:nvGrpSpPr>
          <p:cNvPr id="1166" name="Google Shape;1166;p8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67" name="Google Shape;1167;p8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8" name="Google Shape;116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190400"/>
            <a:ext cx="5998100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(자주 묻는 질문)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1175" name="Google Shape;1175;p8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78" name="Google Shape;1178;p8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9" name="Google Shape;117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88"/>
          <p:cNvSpPr/>
          <p:nvPr/>
        </p:nvSpPr>
        <p:spPr>
          <a:xfrm>
            <a:off x="818350" y="2359950"/>
            <a:ext cx="3178800" cy="21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8"/>
          <p:cNvSpPr/>
          <p:nvPr/>
        </p:nvSpPr>
        <p:spPr>
          <a:xfrm rot="10794181">
            <a:off x="4074372" y="2424605"/>
            <a:ext cx="2126703" cy="825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8"/>
          <p:cNvSpPr txBox="1"/>
          <p:nvPr/>
        </p:nvSpPr>
        <p:spPr>
          <a:xfrm>
            <a:off x="6278297" y="22843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상세보기 페이지로 이동</a:t>
            </a:r>
            <a:endParaRPr sz="1000"/>
          </a:p>
        </p:txBody>
      </p:sp>
      <p:pic>
        <p:nvPicPr>
          <p:cNvPr id="1183" name="Google Shape;11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75" y="2889075"/>
            <a:ext cx="4296800" cy="15820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 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89" name="Google Shape;1189;p8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91" name="Google Shape;1191;p8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92" name="Google Shape;1192;p8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3" name="Google Shape;119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97" y="1151972"/>
            <a:ext cx="4590199" cy="35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9"/>
          <p:cNvSpPr/>
          <p:nvPr/>
        </p:nvSpPr>
        <p:spPr>
          <a:xfrm rot="10799110">
            <a:off x="4479771" y="3674288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5773225" y="3609350"/>
            <a:ext cx="13614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업체 회원 가입 버튼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49"/>
            <a:ext cx="5035250" cy="33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1875457" y="4046633"/>
            <a:ext cx="15579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9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07" name="Google Shape;1207;p9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8" name="Google Shape;12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Google Shape;1209;p90"/>
          <p:cNvSpPr/>
          <p:nvPr/>
        </p:nvSpPr>
        <p:spPr>
          <a:xfrm rot="10798601">
            <a:off x="3562783" y="4076868"/>
            <a:ext cx="36852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0"/>
          <p:cNvSpPr txBox="1"/>
          <p:nvPr/>
        </p:nvSpPr>
        <p:spPr>
          <a:xfrm>
            <a:off x="6444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 rot="-5401407">
            <a:off x="6503504" y="332720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"/>
          <p:cNvSpPr/>
          <p:nvPr/>
        </p:nvSpPr>
        <p:spPr>
          <a:xfrm rot="-8561">
            <a:off x="1275185" y="4313507"/>
            <a:ext cx="4818915" cy="996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3" y="2874098"/>
            <a:ext cx="2448800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회원가입)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22" name="Google Shape;1222;p9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23" name="Google Shape;1223;p9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4" name="Google Shape;122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2150"/>
            <a:ext cx="5092451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1"/>
          <p:cNvSpPr/>
          <p:nvPr/>
        </p:nvSpPr>
        <p:spPr>
          <a:xfrm>
            <a:off x="2307425" y="148546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1"/>
          <p:cNvSpPr txBox="1"/>
          <p:nvPr/>
        </p:nvSpPr>
        <p:spPr>
          <a:xfrm>
            <a:off x="5030375" y="1478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1228" name="Google Shape;1228;p91"/>
          <p:cNvSpPr txBox="1"/>
          <p:nvPr/>
        </p:nvSpPr>
        <p:spPr>
          <a:xfrm>
            <a:off x="5030375" y="1841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1229" name="Google Shape;1229;p91"/>
          <p:cNvSpPr txBox="1"/>
          <p:nvPr/>
        </p:nvSpPr>
        <p:spPr>
          <a:xfrm>
            <a:off x="5030375" y="2204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1230" name="Google Shape;123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75" y="2593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384" y="151151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375" y="1867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375" y="223010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 rot="-5401987">
            <a:off x="1012325" y="4066400"/>
            <a:ext cx="51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1"/>
          <p:cNvSpPr/>
          <p:nvPr/>
        </p:nvSpPr>
        <p:spPr>
          <a:xfrm rot="10797855">
            <a:off x="2801175" y="1618047"/>
            <a:ext cx="1923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 txBox="1"/>
          <p:nvPr/>
        </p:nvSpPr>
        <p:spPr>
          <a:xfrm>
            <a:off x="4163075" y="256727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sp>
        <p:nvSpPr>
          <p:cNvPr id="1237" name="Google Shape;1237;p91"/>
          <p:cNvSpPr/>
          <p:nvPr/>
        </p:nvSpPr>
        <p:spPr>
          <a:xfrm>
            <a:off x="1064175" y="3602775"/>
            <a:ext cx="4152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1"/>
          <p:cNvSpPr/>
          <p:nvPr/>
        </p:nvSpPr>
        <p:spPr>
          <a:xfrm>
            <a:off x="2307425" y="274523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34" grpId="0" animBg="1"/>
      <p:bldP spid="12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1700" y="356357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빠르게 증가하는 공유오피스의 정보를 창업자에게 제공하고 오피스의 임대까지 손쉽게 진행할 수 있는 웹사이트를 구축하는 것.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3A3A3C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0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0" name="Google Shape;160;p20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365050" y="1331875"/>
            <a:ext cx="2214000" cy="2134025"/>
            <a:chOff x="6365050" y="1331875"/>
            <a:chExt cx="2214000" cy="21340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63" name="Google Shape;163;p20"/>
            <p:cNvSpPr txBox="1"/>
            <p:nvPr/>
          </p:nvSpPr>
          <p:spPr>
            <a:xfrm>
              <a:off x="65155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00" y="1211700"/>
            <a:ext cx="6325200" cy="361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9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 페이지-업체)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45" name="Google Shape;1245;p9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47" name="Google Shape;1247;p9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48" name="Google Shape;1248;p9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92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페이지[1/3])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56" name="Google Shape;1256;p9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58" name="Google Shape;1258;p9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1" name="Google Shape;12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93"/>
          <p:cNvSpPr/>
          <p:nvPr/>
        </p:nvSpPr>
        <p:spPr>
          <a:xfrm>
            <a:off x="2098840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3"/>
          <p:cNvSpPr txBox="1"/>
          <p:nvPr/>
        </p:nvSpPr>
        <p:spPr>
          <a:xfrm>
            <a:off x="195030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목록 페이지로 이동</a:t>
            </a:r>
            <a:endParaRPr sz="1000"/>
          </a:p>
        </p:txBody>
      </p:sp>
      <p:sp>
        <p:nvSpPr>
          <p:cNvPr id="1264" name="Google Shape;1264;p93"/>
          <p:cNvSpPr/>
          <p:nvPr/>
        </p:nvSpPr>
        <p:spPr>
          <a:xfrm rot="-5401134">
            <a:off x="238485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공간목록)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70" name="Google Shape;1270;p9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72" name="Google Shape;1272;p9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73" name="Google Shape;1273;p9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4" name="Google Shape;1274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6750726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/>
          <p:nvPr/>
        </p:nvSpPr>
        <p:spPr>
          <a:xfrm>
            <a:off x="705875" y="3075786"/>
            <a:ext cx="10161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1536">
            <a:off x="878226" y="376665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4"/>
          <p:cNvSpPr txBox="1"/>
          <p:nvPr/>
        </p:nvSpPr>
        <p:spPr>
          <a:xfrm>
            <a:off x="27075" y="4134100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279" name="Google Shape;1279;p94"/>
          <p:cNvSpPr/>
          <p:nvPr/>
        </p:nvSpPr>
        <p:spPr>
          <a:xfrm>
            <a:off x="6032555" y="3061358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4"/>
          <p:cNvSpPr txBox="1"/>
          <p:nvPr/>
        </p:nvSpPr>
        <p:spPr>
          <a:xfrm>
            <a:off x="7119290" y="29904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 페이지로 이동</a:t>
            </a:r>
            <a:endParaRPr sz="1000"/>
          </a:p>
        </p:txBody>
      </p:sp>
      <p:sp>
        <p:nvSpPr>
          <p:cNvPr id="1281" name="Google Shape;1281;p94"/>
          <p:cNvSpPr/>
          <p:nvPr/>
        </p:nvSpPr>
        <p:spPr>
          <a:xfrm>
            <a:off x="284428" y="1758455"/>
            <a:ext cx="1133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4"/>
          <p:cNvSpPr/>
          <p:nvPr/>
        </p:nvSpPr>
        <p:spPr>
          <a:xfrm>
            <a:off x="5168300" y="1743675"/>
            <a:ext cx="16350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4"/>
          <p:cNvSpPr/>
          <p:nvPr/>
        </p:nvSpPr>
        <p:spPr>
          <a:xfrm>
            <a:off x="6169486" y="3519225"/>
            <a:ext cx="5838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94"/>
          <p:cNvSpPr/>
          <p:nvPr/>
        </p:nvSpPr>
        <p:spPr>
          <a:xfrm rot="10798603">
            <a:off x="6783646" y="3626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4"/>
          <p:cNvSpPr/>
          <p:nvPr/>
        </p:nvSpPr>
        <p:spPr>
          <a:xfrm rot="10798603">
            <a:off x="6849100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4"/>
          <p:cNvSpPr/>
          <p:nvPr/>
        </p:nvSpPr>
        <p:spPr>
          <a:xfrm rot="10798603">
            <a:off x="1503155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4"/>
          <p:cNvSpPr txBox="1"/>
          <p:nvPr/>
        </p:nvSpPr>
        <p:spPr>
          <a:xfrm>
            <a:off x="7489025" y="3486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페이지로 이동</a:t>
            </a:r>
            <a:endParaRPr sz="1000"/>
          </a:p>
        </p:txBody>
      </p:sp>
      <p:sp>
        <p:nvSpPr>
          <p:cNvPr id="1288" name="Google Shape;1288;p94"/>
          <p:cNvSpPr txBox="1"/>
          <p:nvPr/>
        </p:nvSpPr>
        <p:spPr>
          <a:xfrm>
            <a:off x="7336625" y="1734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공간명으로 검색</a:t>
            </a:r>
            <a:endParaRPr sz="1000"/>
          </a:p>
        </p:txBody>
      </p:sp>
      <p:sp>
        <p:nvSpPr>
          <p:cNvPr id="1289" name="Google Shape;1289;p94"/>
          <p:cNvSpPr txBox="1"/>
          <p:nvPr/>
        </p:nvSpPr>
        <p:spPr>
          <a:xfrm>
            <a:off x="2096731" y="17342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목록초기화 버튼과 총 개수</a:t>
            </a:r>
            <a:endParaRPr sz="1000"/>
          </a:p>
        </p:txBody>
      </p:sp>
      <p:sp>
        <p:nvSpPr>
          <p:cNvPr id="1290" name="Google Shape;1290;p94"/>
          <p:cNvSpPr/>
          <p:nvPr/>
        </p:nvSpPr>
        <p:spPr>
          <a:xfrm rot="10798603">
            <a:off x="6568761" y="3138724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94"/>
          <p:cNvSpPr/>
          <p:nvPr/>
        </p:nvSpPr>
        <p:spPr>
          <a:xfrm>
            <a:off x="3214675" y="3511725"/>
            <a:ext cx="7383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94"/>
          <p:cNvSpPr/>
          <p:nvPr/>
        </p:nvSpPr>
        <p:spPr>
          <a:xfrm rot="-5401536">
            <a:off x="3248146" y="410660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94"/>
          <p:cNvSpPr txBox="1"/>
          <p:nvPr/>
        </p:nvSpPr>
        <p:spPr>
          <a:xfrm>
            <a:off x="2404385" y="4488835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목록의 페이징 처리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공간등록)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99" name="Google Shape;1299;p9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301" name="Google Shape;13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00" y="1190250"/>
            <a:ext cx="5094637" cy="327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9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04" name="Google Shape;1304;p9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p95"/>
          <p:cNvSpPr/>
          <p:nvPr/>
        </p:nvSpPr>
        <p:spPr>
          <a:xfrm>
            <a:off x="1363826" y="1269650"/>
            <a:ext cx="7425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5"/>
          <p:cNvSpPr/>
          <p:nvPr/>
        </p:nvSpPr>
        <p:spPr>
          <a:xfrm rot="10796513">
            <a:off x="2152832" y="1373933"/>
            <a:ext cx="591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5"/>
          <p:cNvSpPr txBox="1"/>
          <p:nvPr/>
        </p:nvSpPr>
        <p:spPr>
          <a:xfrm>
            <a:off x="2414494" y="122633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유형 선택 버튼</a:t>
            </a:r>
            <a:endParaRPr sz="1000"/>
          </a:p>
        </p:txBody>
      </p:sp>
      <p:sp>
        <p:nvSpPr>
          <p:cNvPr id="1309" name="Google Shape;1309;p95"/>
          <p:cNvSpPr/>
          <p:nvPr/>
        </p:nvSpPr>
        <p:spPr>
          <a:xfrm>
            <a:off x="594650" y="3650223"/>
            <a:ext cx="2427900" cy="7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5"/>
          <p:cNvSpPr txBox="1"/>
          <p:nvPr/>
        </p:nvSpPr>
        <p:spPr>
          <a:xfrm>
            <a:off x="2847983" y="429564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 달력이</a:t>
            </a:r>
            <a:br>
              <a:rPr lang="ko" sz="1000"/>
            </a:br>
            <a:r>
              <a:rPr lang="ko" sz="1000"/>
              <a:t>나타나고 날짜 선택</a:t>
            </a:r>
            <a:endParaRPr sz="1000"/>
          </a:p>
        </p:txBody>
      </p:sp>
      <p:sp>
        <p:nvSpPr>
          <p:cNvPr id="1311" name="Google Shape;1311;p95"/>
          <p:cNvSpPr/>
          <p:nvPr/>
        </p:nvSpPr>
        <p:spPr>
          <a:xfrm rot="10798603">
            <a:off x="3071321" y="3990893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95"/>
          <p:cNvCxnSpPr>
            <a:stCxn id="1311" idx="1"/>
          </p:cNvCxnSpPr>
          <p:nvPr/>
        </p:nvCxnSpPr>
        <p:spPr>
          <a:xfrm>
            <a:off x="3809621" y="4031843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3" name="Google Shape;1313;p95"/>
          <p:cNvSpPr/>
          <p:nvPr/>
        </p:nvSpPr>
        <p:spPr>
          <a:xfrm>
            <a:off x="4986550" y="2150385"/>
            <a:ext cx="12432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5"/>
          <p:cNvSpPr/>
          <p:nvPr/>
        </p:nvSpPr>
        <p:spPr>
          <a:xfrm rot="10798811">
            <a:off x="6281350" y="2251348"/>
            <a:ext cx="867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5"/>
          <p:cNvSpPr txBox="1"/>
          <p:nvPr/>
        </p:nvSpPr>
        <p:spPr>
          <a:xfrm>
            <a:off x="7071086" y="211101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윈도우 창에서 사진파일 선택</a:t>
            </a:r>
            <a:endParaRPr sz="1000"/>
          </a:p>
        </p:txBody>
      </p:sp>
      <p:sp>
        <p:nvSpPr>
          <p:cNvPr id="1316" name="Google Shape;1316;p95"/>
          <p:cNvSpPr/>
          <p:nvPr/>
        </p:nvSpPr>
        <p:spPr>
          <a:xfrm>
            <a:off x="6372450" y="4019225"/>
            <a:ext cx="942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5"/>
          <p:cNvSpPr/>
          <p:nvPr/>
        </p:nvSpPr>
        <p:spPr>
          <a:xfrm rot="-5400000">
            <a:off x="6686013" y="4392600"/>
            <a:ext cx="31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5"/>
          <p:cNvSpPr txBox="1"/>
          <p:nvPr/>
        </p:nvSpPr>
        <p:spPr>
          <a:xfrm>
            <a:off x="6221579" y="4513625"/>
            <a:ext cx="1243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성공</a:t>
            </a:r>
            <a:endParaRPr sz="1000"/>
          </a:p>
        </p:txBody>
      </p:sp>
      <p:pic>
        <p:nvPicPr>
          <p:cNvPr id="1319" name="Google Shape;131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2" y="3225323"/>
            <a:ext cx="1520875" cy="15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228" y="3225325"/>
            <a:ext cx="2947137" cy="1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5"/>
          <p:cNvSpPr/>
          <p:nvPr/>
        </p:nvSpPr>
        <p:spPr>
          <a:xfrm>
            <a:off x="3390200" y="3857325"/>
            <a:ext cx="1334100" cy="47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842615" y="3240105"/>
            <a:ext cx="13341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/>
          <p:nvPr/>
        </p:nvSpPr>
        <p:spPr>
          <a:xfrm rot="-5400000">
            <a:off x="2291550" y="3676350"/>
            <a:ext cx="4725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5"/>
          <p:cNvSpPr/>
          <p:nvPr/>
        </p:nvSpPr>
        <p:spPr>
          <a:xfrm rot="-2556">
            <a:off x="2518575" y="3909224"/>
            <a:ext cx="807000" cy="100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9" y="1150125"/>
            <a:ext cx="3438212" cy="9240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700"/>
            <a:ext cx="3999138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9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32" name="Google Shape;1332;p9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34" name="Google Shape;1334;p9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35" name="Google Shape;1335;p9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6" name="Google Shape;133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6"/>
          <p:cNvSpPr/>
          <p:nvPr/>
        </p:nvSpPr>
        <p:spPr>
          <a:xfrm>
            <a:off x="1144625" y="1176325"/>
            <a:ext cx="19344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6"/>
          <p:cNvSpPr/>
          <p:nvPr/>
        </p:nvSpPr>
        <p:spPr>
          <a:xfrm rot="10796278">
            <a:off x="3144732" y="1275420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6"/>
          <p:cNvSpPr txBox="1"/>
          <p:nvPr/>
        </p:nvSpPr>
        <p:spPr>
          <a:xfrm>
            <a:off x="4088916" y="11296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수정할 공간명</a:t>
            </a:r>
            <a:endParaRPr sz="1000"/>
          </a:p>
        </p:txBody>
      </p:sp>
      <p:sp>
        <p:nvSpPr>
          <p:cNvPr id="1340" name="Google Shape;1340;p96"/>
          <p:cNvSpPr/>
          <p:nvPr/>
        </p:nvSpPr>
        <p:spPr>
          <a:xfrm rot="-5400000" flipH="1">
            <a:off x="4252200" y="3682313"/>
            <a:ext cx="228000" cy="1185000"/>
          </a:xfrm>
          <a:prstGeom prst="bentArrow">
            <a:avLst>
              <a:gd name="adj1" fmla="val 3152"/>
              <a:gd name="adj2" fmla="val 16548"/>
              <a:gd name="adj3" fmla="val 22919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3642240" y="4403630"/>
            <a:ext cx="341100" cy="28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446" y="3430897"/>
            <a:ext cx="2949925" cy="8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3" name="Google Shape;1343;p96"/>
          <p:cNvSpPr txBox="1"/>
          <p:nvPr/>
        </p:nvSpPr>
        <p:spPr>
          <a:xfrm>
            <a:off x="5522091" y="308526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수정에 성공했을 때</a:t>
            </a:r>
            <a:endParaRPr sz="1000"/>
          </a:p>
        </p:txBody>
      </p:sp>
      <p:sp>
        <p:nvSpPr>
          <p:cNvPr id="1344" name="Google Shape;1344;p96"/>
          <p:cNvSpPr/>
          <p:nvPr/>
        </p:nvSpPr>
        <p:spPr>
          <a:xfrm>
            <a:off x="381000" y="1496225"/>
            <a:ext cx="3949500" cy="260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6"/>
          <p:cNvSpPr/>
          <p:nvPr/>
        </p:nvSpPr>
        <p:spPr>
          <a:xfrm rot="10796278">
            <a:off x="4415807" y="2171682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5443360" y="20169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가능한 항목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페이지[2/3])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52" name="Google Shape;1352;p9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54" name="Google Shape;1354;p9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55" name="Google Shape;1355;p9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97"/>
          <p:cNvSpPr/>
          <p:nvPr/>
        </p:nvSpPr>
        <p:spPr>
          <a:xfrm rot="-5401134">
            <a:off x="411750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3843320" y="2066311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7"/>
          <p:cNvSpPr txBox="1"/>
          <p:nvPr/>
        </p:nvSpPr>
        <p:spPr>
          <a:xfrm>
            <a:off x="368295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현황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예약현황)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66" name="Google Shape;1366;p9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68" name="Google Shape;1368;p98"/>
          <p:cNvGrpSpPr/>
          <p:nvPr/>
        </p:nvGrpSpPr>
        <p:grpSpPr>
          <a:xfrm>
            <a:off x="-20700" y="4636800"/>
            <a:ext cx="9144000" cy="379475"/>
            <a:chOff x="0" y="4636800"/>
            <a:chExt cx="9144000" cy="379475"/>
          </a:xfrm>
        </p:grpSpPr>
        <p:sp>
          <p:nvSpPr>
            <p:cNvPr id="1369" name="Google Shape;1369;p9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0" name="Google Shape;137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1" name="Google Shape;13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5850511" cy="32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8"/>
          <p:cNvSpPr/>
          <p:nvPr/>
        </p:nvSpPr>
        <p:spPr>
          <a:xfrm>
            <a:off x="5000636" y="2002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8"/>
          <p:cNvSpPr/>
          <p:nvPr/>
        </p:nvSpPr>
        <p:spPr>
          <a:xfrm rot="10798464">
            <a:off x="5775401" y="2074671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8"/>
          <p:cNvSpPr txBox="1"/>
          <p:nvPr/>
        </p:nvSpPr>
        <p:spPr>
          <a:xfrm>
            <a:off x="6347350" y="186048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전 초기상태</a:t>
            </a:r>
            <a:endParaRPr sz="1000"/>
          </a:p>
        </p:txBody>
      </p:sp>
      <p:sp>
        <p:nvSpPr>
          <p:cNvPr id="1375" name="Google Shape;1375;p98"/>
          <p:cNvSpPr/>
          <p:nvPr/>
        </p:nvSpPr>
        <p:spPr>
          <a:xfrm>
            <a:off x="5000636" y="2366921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8"/>
          <p:cNvSpPr/>
          <p:nvPr/>
        </p:nvSpPr>
        <p:spPr>
          <a:xfrm rot="10798464">
            <a:off x="5775401" y="2439509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8"/>
          <p:cNvSpPr txBox="1"/>
          <p:nvPr/>
        </p:nvSpPr>
        <p:spPr>
          <a:xfrm>
            <a:off x="6351394" y="222533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거절 상태</a:t>
            </a:r>
            <a:endParaRPr sz="1000"/>
          </a:p>
        </p:txBody>
      </p:sp>
      <p:sp>
        <p:nvSpPr>
          <p:cNvPr id="1378" name="Google Shape;1378;p98"/>
          <p:cNvSpPr/>
          <p:nvPr/>
        </p:nvSpPr>
        <p:spPr>
          <a:xfrm>
            <a:off x="5007850" y="4000100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8"/>
          <p:cNvSpPr/>
          <p:nvPr/>
        </p:nvSpPr>
        <p:spPr>
          <a:xfrm rot="10798464">
            <a:off x="5775401" y="407990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8"/>
          <p:cNvSpPr txBox="1"/>
          <p:nvPr/>
        </p:nvSpPr>
        <p:spPr>
          <a:xfrm>
            <a:off x="6271150" y="3858500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상태</a:t>
            </a:r>
            <a:endParaRPr sz="1000"/>
          </a:p>
        </p:txBody>
      </p:sp>
      <p:pic>
        <p:nvPicPr>
          <p:cNvPr id="1381" name="Google Shape;138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38" y="3777397"/>
            <a:ext cx="5252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8"/>
          <p:cNvSpPr/>
          <p:nvPr/>
        </p:nvSpPr>
        <p:spPr>
          <a:xfrm>
            <a:off x="5008015" y="3743875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8"/>
          <p:cNvSpPr/>
          <p:nvPr/>
        </p:nvSpPr>
        <p:spPr>
          <a:xfrm rot="10798464">
            <a:off x="5779451" y="384044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8"/>
          <p:cNvSpPr txBox="1"/>
          <p:nvPr/>
        </p:nvSpPr>
        <p:spPr>
          <a:xfrm>
            <a:off x="6271150" y="3602275"/>
            <a:ext cx="1606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대기 상태</a:t>
            </a:r>
            <a:endParaRPr sz="1000"/>
          </a:p>
        </p:txBody>
      </p:sp>
      <p:pic>
        <p:nvPicPr>
          <p:cNvPr id="1385" name="Google Shape;13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267" y="3057054"/>
            <a:ext cx="362250" cy="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8"/>
          <p:cNvSpPr/>
          <p:nvPr/>
        </p:nvSpPr>
        <p:spPr>
          <a:xfrm>
            <a:off x="5000636" y="3001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8"/>
          <p:cNvSpPr/>
          <p:nvPr/>
        </p:nvSpPr>
        <p:spPr>
          <a:xfrm rot="10798464">
            <a:off x="5779451" y="308089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8"/>
          <p:cNvSpPr txBox="1"/>
          <p:nvPr/>
        </p:nvSpPr>
        <p:spPr>
          <a:xfrm>
            <a:off x="6371492" y="2841789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취소 상태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페이지[3/3])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94" name="Google Shape;1394;p9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96" name="Google Shape;1396;p9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97" name="Google Shape;1397;p9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8" name="Google Shape;139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9"/>
          <p:cNvSpPr/>
          <p:nvPr/>
        </p:nvSpPr>
        <p:spPr>
          <a:xfrm>
            <a:off x="5577764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9"/>
          <p:cNvSpPr txBox="1"/>
          <p:nvPr/>
        </p:nvSpPr>
        <p:spPr>
          <a:xfrm>
            <a:off x="5420575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sp>
        <p:nvSpPr>
          <p:cNvPr id="1402" name="Google Shape;1402;p99"/>
          <p:cNvSpPr/>
          <p:nvPr/>
        </p:nvSpPr>
        <p:spPr>
          <a:xfrm rot="-5401134">
            <a:off x="5855128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08" name="Google Shape;1408;p10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0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10" name="Google Shape;1410;p10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11" name="Google Shape;1411;p10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2" name="Google Shape;14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3" name="Google Shape;14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1104825"/>
            <a:ext cx="5083701" cy="3272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4" name="Google Shape;1414;p100"/>
          <p:cNvSpPr/>
          <p:nvPr/>
        </p:nvSpPr>
        <p:spPr>
          <a:xfrm rot="-5400000" flipH="1">
            <a:off x="1755175" y="3202725"/>
            <a:ext cx="288600" cy="11781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00"/>
          <p:cNvSpPr/>
          <p:nvPr/>
        </p:nvSpPr>
        <p:spPr>
          <a:xfrm>
            <a:off x="1114825" y="3957125"/>
            <a:ext cx="409800" cy="21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7" name="Google Shape;1417;p100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sp>
        <p:nvSpPr>
          <p:cNvPr id="1418" name="Google Shape;1418;p100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 정보 수정 페이지로 이동</a:t>
            </a:r>
            <a:endParaRPr sz="1000"/>
          </a:p>
        </p:txBody>
      </p:sp>
      <p:pic>
        <p:nvPicPr>
          <p:cNvPr id="1419" name="Google Shape;141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7" y="2937125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100"/>
          <p:cNvSpPr/>
          <p:nvPr/>
        </p:nvSpPr>
        <p:spPr>
          <a:xfrm rot="-1631">
            <a:off x="4222250" y="3910917"/>
            <a:ext cx="1264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00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 - 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30" name="Google Shape;1430;p10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1" name="Google Shape;143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2" name="Google Shape;14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" y="1211700"/>
            <a:ext cx="6015746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/>
          <p:nvPr/>
        </p:nvSpPr>
        <p:spPr>
          <a:xfrm>
            <a:off x="1907905" y="4212396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>
            <a:off x="3260238" y="3840189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수정이 완료되면 내정보 페이지로 이동</a:t>
            </a:r>
            <a:endParaRPr sz="1000"/>
          </a:p>
        </p:txBody>
      </p:sp>
      <p:sp>
        <p:nvSpPr>
          <p:cNvPr id="1435" name="Google Shape;1435;p101"/>
          <p:cNvSpPr/>
          <p:nvPr/>
        </p:nvSpPr>
        <p:spPr>
          <a:xfrm>
            <a:off x="1900545" y="1925915"/>
            <a:ext cx="1395300" cy="48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1"/>
          <p:cNvSpPr/>
          <p:nvPr/>
        </p:nvSpPr>
        <p:spPr>
          <a:xfrm rot="-5400000" flipH="1">
            <a:off x="2634300" y="3489950"/>
            <a:ext cx="184800" cy="1241700"/>
          </a:xfrm>
          <a:prstGeom prst="bentArrow">
            <a:avLst>
              <a:gd name="adj1" fmla="val 1711"/>
              <a:gd name="adj2" fmla="val 17145"/>
              <a:gd name="adj3" fmla="val 19982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/>
          <p:nvPr/>
        </p:nvSpPr>
        <p:spPr>
          <a:xfrm flipH="1">
            <a:off x="3377725" y="2163400"/>
            <a:ext cx="1078500" cy="5727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3184038" y="2736764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비밀번호는 변경이 필요할 때만 입력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85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검색기능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공간명, 위치, 공간유형, 교통편, 금액, 기간, 등록업체별로 검색이 가능하다.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메뉴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비회원 / 회원 / 업체회원 </a:t>
            </a:r>
            <a:r>
              <a:rPr lang="ko" sz="1400" u="sng" dirty="0">
                <a:solidFill>
                  <a:srgbClr val="000000"/>
                </a:solidFill>
              </a:rPr>
              <a:t>로그인 상태에 따라 접근</a:t>
            </a:r>
            <a:r>
              <a:rPr lang="ko" sz="1400" dirty="0">
                <a:solidFill>
                  <a:schemeClr val="dk1"/>
                </a:solidFill>
              </a:rPr>
              <a:t>할 수 있는 메뉴가 다르다.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공간 추천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u="sng" dirty="0">
                <a:solidFill>
                  <a:schemeClr val="dk1"/>
                </a:solidFill>
              </a:rPr>
              <a:t>예약이 많은</a:t>
            </a:r>
            <a:r>
              <a:rPr lang="ko" sz="1400" dirty="0">
                <a:solidFill>
                  <a:schemeClr val="dk1"/>
                </a:solidFill>
              </a:rPr>
              <a:t> 공간 순으로 추천한다.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웹페이지 하단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회사 소개, 이용약관, 오시는 길 등 간략한 회사정보를 보여준다.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75" name="Google Shape;175;p2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 - </a:t>
            </a:r>
            <a:r>
              <a:rPr lang="ko" sz="2000" b="1">
                <a:solidFill>
                  <a:srgbClr val="3A3A3C"/>
                </a:solidFill>
              </a:rPr>
              <a:t>관리자페이지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44" name="Google Shape;1444;p10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446" name="Google Shape;144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1326475"/>
            <a:ext cx="8687699" cy="249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0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48" name="Google Shape;1448;p10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관리자페이지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55" name="Google Shape;1455;p10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57" name="Google Shape;1457;p10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58" name="Google Shape;1458;p10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9" name="Google Shape;14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0" name="Google Shape;14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75" y="1211700"/>
            <a:ext cx="2706386" cy="3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5">
            <a:alphaModFix/>
          </a:blip>
          <a:srcRect l="1583" r="1272"/>
          <a:stretch/>
        </p:blipFill>
        <p:spPr>
          <a:xfrm>
            <a:off x="5710100" y="1211700"/>
            <a:ext cx="3377475" cy="1017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04"/>
          <p:cNvGrpSpPr/>
          <p:nvPr/>
        </p:nvGrpSpPr>
        <p:grpSpPr>
          <a:xfrm>
            <a:off x="1342716" y="1119440"/>
            <a:ext cx="6458564" cy="3781299"/>
            <a:chOff x="1517725" y="1119434"/>
            <a:chExt cx="6108544" cy="3410878"/>
          </a:xfrm>
        </p:grpSpPr>
        <p:grpSp>
          <p:nvGrpSpPr>
            <p:cNvPr id="1467" name="Google Shape;1467;p104"/>
            <p:cNvGrpSpPr/>
            <p:nvPr/>
          </p:nvGrpSpPr>
          <p:grpSpPr>
            <a:xfrm>
              <a:off x="1517737" y="1123137"/>
              <a:ext cx="6108532" cy="3407175"/>
              <a:chOff x="270000" y="1076275"/>
              <a:chExt cx="6108532" cy="3407175"/>
            </a:xfrm>
          </p:grpSpPr>
          <p:pic>
            <p:nvPicPr>
              <p:cNvPr id="1468" name="Google Shape;1468;p10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0000" y="1076275"/>
                <a:ext cx="6108532" cy="340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4050" y="1329852"/>
                <a:ext cx="5388400" cy="3014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70" name="Google Shape;147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7725" y="1119434"/>
              <a:ext cx="726600" cy="4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0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72" name="Google Shape;1472;p10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474" name="Google Shape;1474;p104"/>
          <p:cNvSpPr/>
          <p:nvPr/>
        </p:nvSpPr>
        <p:spPr>
          <a:xfrm flipH="1">
            <a:off x="7140800" y="14321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가입한 업체목록 3개</a:t>
            </a:r>
            <a:endParaRPr sz="1100" b="1"/>
          </a:p>
        </p:txBody>
      </p:sp>
      <p:sp>
        <p:nvSpPr>
          <p:cNvPr id="1475" name="Google Shape;1475;p104"/>
          <p:cNvSpPr/>
          <p:nvPr/>
        </p:nvSpPr>
        <p:spPr>
          <a:xfrm flipH="1">
            <a:off x="7205625" y="25455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공간목록 3개</a:t>
            </a:r>
            <a:endParaRPr sz="1100" b="1"/>
          </a:p>
        </p:txBody>
      </p:sp>
      <p:sp>
        <p:nvSpPr>
          <p:cNvPr id="1476" name="Google Shape;1476;p104"/>
          <p:cNvSpPr/>
          <p:nvPr/>
        </p:nvSpPr>
        <p:spPr>
          <a:xfrm flipH="1">
            <a:off x="7205625" y="36123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문의사항 3개</a:t>
            </a:r>
            <a:endParaRPr sz="1100" b="1"/>
          </a:p>
        </p:txBody>
      </p:sp>
      <p:sp>
        <p:nvSpPr>
          <p:cNvPr id="1477" name="Google Shape;1477;p104"/>
          <p:cNvSpPr/>
          <p:nvPr/>
        </p:nvSpPr>
        <p:spPr>
          <a:xfrm>
            <a:off x="143375" y="26518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메인메뉴 사이드바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메뉴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1478" name="Google Shape;1478;p104"/>
          <p:cNvSpPr txBox="1"/>
          <p:nvPr/>
        </p:nvSpPr>
        <p:spPr>
          <a:xfrm>
            <a:off x="161875" y="11994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관리자 메인페이지 링크</a:t>
            </a:r>
            <a:endParaRPr sz="1000" b="1"/>
          </a:p>
        </p:txBody>
      </p:sp>
      <p:cxnSp>
        <p:nvCxnSpPr>
          <p:cNvPr id="1479" name="Google Shape;1479;p104"/>
          <p:cNvCxnSpPr>
            <a:stCxn id="1478" idx="3"/>
          </p:cNvCxnSpPr>
          <p:nvPr/>
        </p:nvCxnSpPr>
        <p:spPr>
          <a:xfrm rot="10800000" flipH="1">
            <a:off x="1324375" y="1236325"/>
            <a:ext cx="264900" cy="18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4"/>
          <p:cNvSpPr txBox="1"/>
          <p:nvPr/>
        </p:nvSpPr>
        <p:spPr>
          <a:xfrm>
            <a:off x="161875" y="18090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사용자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메인페이지 링크</a:t>
            </a:r>
            <a:endParaRPr sz="1000" b="1"/>
          </a:p>
        </p:txBody>
      </p:sp>
      <p:cxnSp>
        <p:nvCxnSpPr>
          <p:cNvPr id="1481" name="Google Shape;1481;p104"/>
          <p:cNvCxnSpPr>
            <a:stCxn id="1480" idx="3"/>
          </p:cNvCxnSpPr>
          <p:nvPr/>
        </p:nvCxnSpPr>
        <p:spPr>
          <a:xfrm rot="10800000" flipH="1">
            <a:off x="1324375" y="1398025"/>
            <a:ext cx="264900" cy="63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104"/>
          <p:cNvCxnSpPr>
            <a:stCxn id="1477" idx="3"/>
          </p:cNvCxnSpPr>
          <p:nvPr/>
        </p:nvCxnSpPr>
        <p:spPr>
          <a:xfrm rot="10800000" flipH="1">
            <a:off x="1403375" y="2479750"/>
            <a:ext cx="208200" cy="48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83" name="Google Shape;1483;p10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84" name="Google Shape;1484;p10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5" name="Google Shape;1485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6" name="Google Shape;148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798" y="1751823"/>
            <a:ext cx="1924323" cy="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1137350"/>
            <a:ext cx="8563124" cy="28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10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(예약관리)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95" name="Google Shape;1495;p105"/>
          <p:cNvGrpSpPr/>
          <p:nvPr/>
        </p:nvGrpSpPr>
        <p:grpSpPr>
          <a:xfrm>
            <a:off x="6298800" y="1137349"/>
            <a:ext cx="2461263" cy="1449826"/>
            <a:chOff x="6298800" y="1137349"/>
            <a:chExt cx="2461263" cy="1449826"/>
          </a:xfrm>
        </p:grpSpPr>
        <p:cxnSp>
          <p:nvCxnSpPr>
            <p:cNvPr id="1496" name="Google Shape;1496;p105"/>
            <p:cNvCxnSpPr>
              <a:stCxn id="1497" idx="1"/>
            </p:cNvCxnSpPr>
            <p:nvPr/>
          </p:nvCxnSpPr>
          <p:spPr>
            <a:xfrm rot="10800000">
              <a:off x="6298800" y="1221450"/>
              <a:ext cx="424500" cy="27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8" name="Google Shape;1498;p105"/>
            <p:cNvSpPr txBox="1"/>
            <p:nvPr/>
          </p:nvSpPr>
          <p:spPr>
            <a:xfrm>
              <a:off x="6653463" y="2108975"/>
              <a:ext cx="2106600" cy="4782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/>
                <a:t>가입한 업체 목록 콤보박스 </a:t>
              </a:r>
              <a:r>
                <a:rPr lang="ko" sz="1000" b="1"/>
                <a:t>선택시 해당 업체건만 확인 가능</a:t>
              </a:r>
              <a:endParaRPr sz="1000" b="1"/>
            </a:p>
          </p:txBody>
        </p:sp>
        <p:pic>
          <p:nvPicPr>
            <p:cNvPr id="1499" name="Google Shape;14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3299" y="1137349"/>
              <a:ext cx="1966925" cy="97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p105"/>
          <p:cNvGrpSpPr/>
          <p:nvPr/>
        </p:nvGrpSpPr>
        <p:grpSpPr>
          <a:xfrm>
            <a:off x="3065750" y="2587175"/>
            <a:ext cx="5810277" cy="2191000"/>
            <a:chOff x="3520843" y="2587220"/>
            <a:chExt cx="5352134" cy="1894346"/>
          </a:xfrm>
        </p:grpSpPr>
        <p:pic>
          <p:nvPicPr>
            <p:cNvPr id="1501" name="Google Shape;150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843" y="2844267"/>
              <a:ext cx="5352134" cy="1637299"/>
            </a:xfrm>
            <a:prstGeom prst="rect">
              <a:avLst/>
            </a:prstGeom>
            <a:noFill/>
            <a:ln w="9525" cap="flat" cmpd="sng">
              <a:solidFill>
                <a:srgbClr val="4F779D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502" name="Google Shape;1502;p105"/>
            <p:cNvCxnSpPr>
              <a:stCxn id="1498" idx="2"/>
            </p:cNvCxnSpPr>
            <p:nvPr/>
          </p:nvCxnSpPr>
          <p:spPr>
            <a:xfrm flipH="1">
              <a:off x="6892009" y="2587220"/>
              <a:ext cx="903900" cy="359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03" name="Google Shape;1503;p10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04" name="Google Shape;1504;p10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5" name="Google Shape;1505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05"/>
          <p:cNvGrpSpPr/>
          <p:nvPr/>
        </p:nvGrpSpPr>
        <p:grpSpPr>
          <a:xfrm>
            <a:off x="357950" y="2647950"/>
            <a:ext cx="2707800" cy="2182450"/>
            <a:chOff x="357950" y="2647950"/>
            <a:chExt cx="2707800" cy="2182450"/>
          </a:xfrm>
        </p:grpSpPr>
        <p:sp>
          <p:nvSpPr>
            <p:cNvPr id="1507" name="Google Shape;1507;p105"/>
            <p:cNvSpPr txBox="1"/>
            <p:nvPr/>
          </p:nvSpPr>
          <p:spPr>
            <a:xfrm>
              <a:off x="357950" y="2647950"/>
              <a:ext cx="2707800" cy="2208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/>
                <a:t>예약번호 선택시 상세페이지 이동</a:t>
              </a:r>
              <a:endParaRPr sz="1200" b="1"/>
            </a:p>
          </p:txBody>
        </p:sp>
        <p:pic>
          <p:nvPicPr>
            <p:cNvPr id="1508" name="Google Shape;150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650" y="2886400"/>
              <a:ext cx="2678401" cy="19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(게시판 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14" name="Google Shape;1514;p10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 rotWithShape="1">
          <a:blip r:embed="rId3">
            <a:alphaModFix/>
          </a:blip>
          <a:srcRect l="527"/>
          <a:stretch/>
        </p:blipFill>
        <p:spPr>
          <a:xfrm>
            <a:off x="1208375" y="1633576"/>
            <a:ext cx="6727248" cy="2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06"/>
          <p:cNvSpPr txBox="1"/>
          <p:nvPr/>
        </p:nvSpPr>
        <p:spPr>
          <a:xfrm>
            <a:off x="375275" y="114527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공지사항 목록 페이지로 이동</a:t>
            </a:r>
            <a:endParaRPr sz="1100"/>
          </a:p>
        </p:txBody>
      </p:sp>
      <p:cxnSp>
        <p:nvCxnSpPr>
          <p:cNvPr id="1518" name="Google Shape;1518;p106"/>
          <p:cNvCxnSpPr/>
          <p:nvPr/>
        </p:nvCxnSpPr>
        <p:spPr>
          <a:xfrm>
            <a:off x="829475" y="1807675"/>
            <a:ext cx="378900" cy="171600"/>
          </a:xfrm>
          <a:prstGeom prst="bentConnector3">
            <a:avLst>
              <a:gd name="adj1" fmla="val -141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Google Shape;1519;p106"/>
          <p:cNvSpPr txBox="1"/>
          <p:nvPr/>
        </p:nvSpPr>
        <p:spPr>
          <a:xfrm>
            <a:off x="7608550" y="1302425"/>
            <a:ext cx="1353900" cy="44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20" name="Google Shape;1520;p106"/>
          <p:cNvCxnSpPr/>
          <p:nvPr/>
        </p:nvCxnSpPr>
        <p:spPr>
          <a:xfrm flipH="1">
            <a:off x="7807300" y="1751225"/>
            <a:ext cx="478200" cy="441600"/>
          </a:xfrm>
          <a:prstGeom prst="bentConnector3">
            <a:avLst>
              <a:gd name="adj1" fmla="val -15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106"/>
          <p:cNvSpPr txBox="1"/>
          <p:nvPr/>
        </p:nvSpPr>
        <p:spPr>
          <a:xfrm>
            <a:off x="311700" y="3814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문의사항 목록 페이지로 이동</a:t>
            </a:r>
            <a:endParaRPr sz="1100"/>
          </a:p>
        </p:txBody>
      </p:sp>
      <p:sp>
        <p:nvSpPr>
          <p:cNvPr id="1522" name="Google Shape;1522;p106"/>
          <p:cNvSpPr txBox="1"/>
          <p:nvPr/>
        </p:nvSpPr>
        <p:spPr>
          <a:xfrm>
            <a:off x="6983575" y="25112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최근 작성값 3개</a:t>
            </a:r>
            <a:endParaRPr sz="1100" b="1"/>
          </a:p>
        </p:txBody>
      </p:sp>
      <p:sp>
        <p:nvSpPr>
          <p:cNvPr id="1523" name="Google Shape;1523;p106"/>
          <p:cNvSpPr txBox="1"/>
          <p:nvPr/>
        </p:nvSpPr>
        <p:spPr>
          <a:xfrm>
            <a:off x="6983575" y="34241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중 미답변 목록만 출력</a:t>
            </a:r>
            <a:endParaRPr sz="1100" b="1"/>
          </a:p>
        </p:txBody>
      </p:sp>
      <p:cxnSp>
        <p:nvCxnSpPr>
          <p:cNvPr id="1524" name="Google Shape;1524;p106"/>
          <p:cNvCxnSpPr>
            <a:stCxn id="1521" idx="0"/>
          </p:cNvCxnSpPr>
          <p:nvPr/>
        </p:nvCxnSpPr>
        <p:spPr>
          <a:xfrm rot="10800000" flipH="1">
            <a:off x="1087950" y="3105225"/>
            <a:ext cx="141000" cy="7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5" name="Google Shape;152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754151"/>
            <a:ext cx="4572001" cy="95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0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27" name="Google Shape;1527;p10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8" name="Google Shape;152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06"/>
          <p:cNvSpPr/>
          <p:nvPr/>
        </p:nvSpPr>
        <p:spPr>
          <a:xfrm>
            <a:off x="4142750" y="3237675"/>
            <a:ext cx="485700" cy="4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(공지사항 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35" name="Google Shape;1535;p10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37" name="Google Shape;1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13" y="1074025"/>
            <a:ext cx="8361375" cy="3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7"/>
          <p:cNvSpPr txBox="1"/>
          <p:nvPr/>
        </p:nvSpPr>
        <p:spPr>
          <a:xfrm>
            <a:off x="7684750" y="1759625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39" name="Google Shape;1539;p107"/>
          <p:cNvCxnSpPr/>
          <p:nvPr/>
        </p:nvCxnSpPr>
        <p:spPr>
          <a:xfrm rot="10800000">
            <a:off x="8373900" y="1560025"/>
            <a:ext cx="338400" cy="183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0" name="Google Shape;1540;p107"/>
          <p:cNvSpPr txBox="1"/>
          <p:nvPr/>
        </p:nvSpPr>
        <p:spPr>
          <a:xfrm>
            <a:off x="1449600" y="3002225"/>
            <a:ext cx="19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96" y="2721000"/>
            <a:ext cx="3468400" cy="2148124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p107"/>
          <p:cNvCxnSpPr/>
          <p:nvPr/>
        </p:nvCxnSpPr>
        <p:spPr>
          <a:xfrm>
            <a:off x="2891850" y="2568075"/>
            <a:ext cx="596100" cy="154500"/>
          </a:xfrm>
          <a:prstGeom prst="bentConnector3">
            <a:avLst>
              <a:gd name="adj1" fmla="val 102453"/>
            </a:avLst>
          </a:prstGeom>
          <a:noFill/>
          <a:ln w="9525" cap="flat" cmpd="sng">
            <a:solidFill>
              <a:srgbClr val="4F779D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43" name="Google Shape;154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33250"/>
            <a:ext cx="4287925" cy="2135875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4" name="Google Shape;1544;p10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45" name="Google Shape;1545;p10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6" name="Google Shape;154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7" name="Google Shape;1547;p107"/>
          <p:cNvSpPr txBox="1"/>
          <p:nvPr/>
        </p:nvSpPr>
        <p:spPr>
          <a:xfrm>
            <a:off x="2599000" y="4636800"/>
            <a:ext cx="1973100" cy="25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수정, 삭제, 목록으로 가기 버튼</a:t>
            </a:r>
            <a:endParaRPr sz="1000" b="1"/>
          </a:p>
        </p:txBody>
      </p:sp>
      <p:cxnSp>
        <p:nvCxnSpPr>
          <p:cNvPr id="1548" name="Google Shape;1548;p107"/>
          <p:cNvCxnSpPr/>
          <p:nvPr/>
        </p:nvCxnSpPr>
        <p:spPr>
          <a:xfrm flipH="1">
            <a:off x="1214200" y="4762050"/>
            <a:ext cx="13848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9" name="Google Shape;1549;p107"/>
          <p:cNvCxnSpPr>
            <a:stCxn id="1538" idx="2"/>
          </p:cNvCxnSpPr>
          <p:nvPr/>
        </p:nvCxnSpPr>
        <p:spPr>
          <a:xfrm flipH="1">
            <a:off x="8322400" y="2208425"/>
            <a:ext cx="39300" cy="521400"/>
          </a:xfrm>
          <a:prstGeom prst="straightConnector1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07"/>
          <p:cNvSpPr txBox="1"/>
          <p:nvPr/>
        </p:nvSpPr>
        <p:spPr>
          <a:xfrm>
            <a:off x="5658100" y="4410275"/>
            <a:ext cx="1773900" cy="42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사진첨부</a:t>
            </a:r>
            <a:r>
              <a:rPr lang="ko" sz="1100"/>
              <a:t> 가능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저장, 목록</a:t>
            </a:r>
            <a:r>
              <a:rPr lang="ko" sz="1100"/>
              <a:t>으로 가기 버튼</a:t>
            </a:r>
            <a:endParaRPr sz="1100"/>
          </a:p>
        </p:txBody>
      </p:sp>
      <p:cxnSp>
        <p:nvCxnSpPr>
          <p:cNvPr id="1551" name="Google Shape;1551;p107"/>
          <p:cNvCxnSpPr>
            <a:stCxn id="1550" idx="1"/>
          </p:cNvCxnSpPr>
          <p:nvPr/>
        </p:nvCxnSpPr>
        <p:spPr>
          <a:xfrm rot="10800000">
            <a:off x="5187700" y="4540025"/>
            <a:ext cx="470400" cy="8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2" name="Google Shape;1552;p107"/>
          <p:cNvCxnSpPr>
            <a:stCxn id="1550" idx="1"/>
          </p:cNvCxnSpPr>
          <p:nvPr/>
        </p:nvCxnSpPr>
        <p:spPr>
          <a:xfrm flipH="1">
            <a:off x="5187700" y="4624325"/>
            <a:ext cx="470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(문의게시판)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58" name="Google Shape;1558;p10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60" name="Google Shape;15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00"/>
            <a:ext cx="8839198" cy="162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8"/>
          <p:cNvSpPr/>
          <p:nvPr/>
        </p:nvSpPr>
        <p:spPr>
          <a:xfrm>
            <a:off x="4142767" y="16824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4164842" y="19872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3" name="Google Shape;1563;p108"/>
          <p:cNvCxnSpPr/>
          <p:nvPr/>
        </p:nvCxnSpPr>
        <p:spPr>
          <a:xfrm rot="5400000">
            <a:off x="919775" y="1949875"/>
            <a:ext cx="588600" cy="412200"/>
          </a:xfrm>
          <a:prstGeom prst="bentConnector3">
            <a:avLst>
              <a:gd name="adj1" fmla="val 24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4797650" y="2163350"/>
            <a:ext cx="367800" cy="279600"/>
          </a:xfrm>
          <a:prstGeom prst="bentConnector3">
            <a:avLst>
              <a:gd name="adj1" fmla="val 980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5" name="Google Shape;15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0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67" name="Google Shape;1567;p10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68" name="Google Shape;1568;p10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9" name="Google Shape;1569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77" name="Google Shape;1577;p10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78" name="Google Shape;1578;p10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9" name="Google Shape;1579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0" y="1248025"/>
            <a:ext cx="7203085" cy="305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9"/>
          <p:cNvCxnSpPr>
            <a:stCxn id="1582" idx="0"/>
          </p:cNvCxnSpPr>
          <p:nvPr/>
        </p:nvCxnSpPr>
        <p:spPr>
          <a:xfrm rot="-5400000">
            <a:off x="1261525" y="1034075"/>
            <a:ext cx="60900" cy="776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3" name="Google Shape;1583;p109"/>
          <p:cNvSpPr txBox="1"/>
          <p:nvPr/>
        </p:nvSpPr>
        <p:spPr>
          <a:xfrm>
            <a:off x="127250" y="30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공간현황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공간 목록 페이지로 이동</a:t>
            </a:r>
            <a:endParaRPr sz="1100"/>
          </a:p>
        </p:txBody>
      </p:sp>
      <p:sp>
        <p:nvSpPr>
          <p:cNvPr id="1584" name="Google Shape;1584;p109"/>
          <p:cNvSpPr txBox="1"/>
          <p:nvPr/>
        </p:nvSpPr>
        <p:spPr>
          <a:xfrm>
            <a:off x="7456150" y="12905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업체 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가입 수 5개</a:t>
            </a:r>
            <a:endParaRPr sz="1100"/>
          </a:p>
        </p:txBody>
      </p:sp>
      <p:sp>
        <p:nvSpPr>
          <p:cNvPr id="1585" name="Google Shape;1585;p109"/>
          <p:cNvSpPr txBox="1"/>
          <p:nvPr/>
        </p:nvSpPr>
        <p:spPr>
          <a:xfrm>
            <a:off x="7456150" y="26621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공간목록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등록수 5개</a:t>
            </a:r>
            <a:endParaRPr sz="1100"/>
          </a:p>
        </p:txBody>
      </p:sp>
      <p:cxnSp>
        <p:nvCxnSpPr>
          <p:cNvPr id="1586" name="Google Shape;1586;p109"/>
          <p:cNvCxnSpPr>
            <a:stCxn id="1583" idx="0"/>
          </p:cNvCxnSpPr>
          <p:nvPr/>
        </p:nvCxnSpPr>
        <p:spPr>
          <a:xfrm rot="-5400000">
            <a:off x="1185350" y="2557875"/>
            <a:ext cx="213000" cy="7767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2" name="Google Shape;1582;p109"/>
          <p:cNvSpPr txBox="1"/>
          <p:nvPr/>
        </p:nvSpPr>
        <p:spPr>
          <a:xfrm>
            <a:off x="127525" y="14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업체현황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업체현황 목록 페이지로 이동</a:t>
            </a:r>
            <a:endParaRPr sz="1100"/>
          </a:p>
        </p:txBody>
      </p:sp>
      <p:sp>
        <p:nvSpPr>
          <p:cNvPr id="1587" name="Google Shape;1587;p109"/>
          <p:cNvSpPr/>
          <p:nvPr/>
        </p:nvSpPr>
        <p:spPr>
          <a:xfrm>
            <a:off x="4831825" y="1559975"/>
            <a:ext cx="1221600" cy="11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7" y="1026050"/>
            <a:ext cx="8895399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10"/>
          <p:cNvSpPr/>
          <p:nvPr/>
        </p:nvSpPr>
        <p:spPr>
          <a:xfrm>
            <a:off x="3574200" y="1496375"/>
            <a:ext cx="1346700" cy="194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1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97" name="Google Shape;159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50" y="2669908"/>
            <a:ext cx="3086100" cy="222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11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99" name="Google Shape;1599;p11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0" name="Google Shape;1600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01" name="Google Shape;1601;p110"/>
          <p:cNvCxnSpPr/>
          <p:nvPr/>
        </p:nvCxnSpPr>
        <p:spPr>
          <a:xfrm>
            <a:off x="1686650" y="2439875"/>
            <a:ext cx="461700" cy="249300"/>
          </a:xfrm>
          <a:prstGeom prst="bentConnector3">
            <a:avLst>
              <a:gd name="adj1" fmla="val 10315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110"/>
          <p:cNvCxnSpPr>
            <a:stCxn id="1595" idx="2"/>
            <a:endCxn id="1603" idx="1"/>
          </p:cNvCxnSpPr>
          <p:nvPr/>
        </p:nvCxnSpPr>
        <p:spPr>
          <a:xfrm>
            <a:off x="4247550" y="3443675"/>
            <a:ext cx="588900" cy="33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4" name="Google Shape;16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796" y="4342241"/>
            <a:ext cx="1991775" cy="50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5" name="Google Shape;1605;p110"/>
          <p:cNvCxnSpPr/>
          <p:nvPr/>
        </p:nvCxnSpPr>
        <p:spPr>
          <a:xfrm>
            <a:off x="2073525" y="4652600"/>
            <a:ext cx="1905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3" name="Google Shape;16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446" y="3314658"/>
            <a:ext cx="4214900" cy="93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(공간목록)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11" name="Google Shape;1611;p11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13" name="Google Shape;1613;p11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14" name="Google Shape;1614;p11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5" name="Google Shape;161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6" name="Google Shape;1616;p111"/>
          <p:cNvGrpSpPr/>
          <p:nvPr/>
        </p:nvGrpSpPr>
        <p:grpSpPr>
          <a:xfrm>
            <a:off x="152395" y="1211671"/>
            <a:ext cx="8667399" cy="2872121"/>
            <a:chOff x="152400" y="1211700"/>
            <a:chExt cx="9145720" cy="3272700"/>
          </a:xfrm>
        </p:grpSpPr>
        <p:pic>
          <p:nvPicPr>
            <p:cNvPr id="1617" name="Google Shape;16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211700"/>
              <a:ext cx="7731601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6245" y="1357733"/>
              <a:ext cx="1501875" cy="301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9" name="Google Shape;16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025" y="1098256"/>
            <a:ext cx="1988100" cy="378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111"/>
          <p:cNvGrpSpPr/>
          <p:nvPr/>
        </p:nvGrpSpPr>
        <p:grpSpPr>
          <a:xfrm>
            <a:off x="2632491" y="4236175"/>
            <a:ext cx="2935959" cy="572700"/>
            <a:chOff x="2632491" y="4236175"/>
            <a:chExt cx="2935959" cy="572700"/>
          </a:xfrm>
        </p:grpSpPr>
        <p:pic>
          <p:nvPicPr>
            <p:cNvPr id="1621" name="Google Shape;1621;p111"/>
            <p:cNvPicPr preferRelativeResize="0"/>
            <p:nvPr/>
          </p:nvPicPr>
          <p:blipFill rotWithShape="1">
            <a:blip r:embed="rId7">
              <a:alphaModFix/>
            </a:blip>
            <a:srcRect t="29017"/>
            <a:stretch/>
          </p:blipFill>
          <p:spPr>
            <a:xfrm>
              <a:off x="2632491" y="4236175"/>
              <a:ext cx="2689434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622" name="Google Shape;1622;p111"/>
            <p:cNvCxnSpPr/>
            <p:nvPr/>
          </p:nvCxnSpPr>
          <p:spPr>
            <a:xfrm flipH="1">
              <a:off x="5158050" y="4703875"/>
              <a:ext cx="4104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23" name="Google Shape;1623;p111"/>
          <p:cNvCxnSpPr/>
          <p:nvPr/>
        </p:nvCxnSpPr>
        <p:spPr>
          <a:xfrm rot="10800000" flipH="1">
            <a:off x="3311275" y="1280200"/>
            <a:ext cx="2200200" cy="64770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4536</Words>
  <Application>Microsoft Office PowerPoint</Application>
  <PresentationFormat>화면 슬라이드 쇼(16:9)</PresentationFormat>
  <Paragraphs>950</Paragraphs>
  <Slides>103</Slides>
  <Notes>103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4" baseType="lpstr">
      <vt:lpstr>Simple Light</vt:lpstr>
      <vt:lpstr>PowerPoint 프레젠테이션</vt:lpstr>
      <vt:lpstr>PROJECT CONTENTS</vt:lpstr>
      <vt:lpstr>프로젝트 개발 목적 및 요구사항</vt:lpstr>
      <vt:lpstr>▦ 개발 목적</vt:lpstr>
      <vt:lpstr>PowerPoint 프레젠테이션</vt:lpstr>
      <vt:lpstr>PowerPoint 프레젠테이션</vt:lpstr>
      <vt:lpstr>PowerPoint 프레젠테이션</vt:lpstr>
      <vt:lpstr>▦ 개발 목적</vt:lpstr>
      <vt:lpstr>▤ 사용자페이지 요구사항(메인)</vt:lpstr>
      <vt:lpstr>▤ 사용자페이지 요구사항(검색/메뉴)</vt:lpstr>
      <vt:lpstr>▤ 사용자페이지 요구사항(회원 가입과 로그인)</vt:lpstr>
      <vt:lpstr>▤ 사용자페이지 요구사항(공간 등록과 예약)</vt:lpstr>
      <vt:lpstr>▤ 사용자페이지 요구사항(마이페이지)</vt:lpstr>
      <vt:lpstr>▥ 관리자페이지 요구사항</vt:lpstr>
      <vt:lpstr>▥ 관리자페이지 요구사항</vt:lpstr>
      <vt:lpstr>개발환경 및 일정</vt:lpstr>
      <vt:lpstr>▦ 개발 환경</vt:lpstr>
      <vt:lpstr>▥ 역할 분담</vt:lpstr>
      <vt:lpstr>▤ 개발 일정</vt:lpstr>
      <vt:lpstr>프로젝트 구조</vt:lpstr>
      <vt:lpstr>▦ Use-Case-Diagram(사용자)</vt:lpstr>
      <vt:lpstr>▦ Use-Case-Diagram(관리자)</vt:lpstr>
      <vt:lpstr>▥ Entity Relationship</vt:lpstr>
      <vt:lpstr>▦ DB 구조 (Logical)</vt:lpstr>
      <vt:lpstr>▦ DB 구조 (Physical)</vt:lpstr>
      <vt:lpstr>▦ MVC 구조 (일반 회원)</vt:lpstr>
      <vt:lpstr>▦ MVC 구조 (업체 회원)</vt:lpstr>
      <vt:lpstr>▦ MVC 구조 (관리자)</vt:lpstr>
      <vt:lpstr>▤ UML Class Diagram(사용자-메인페이지)</vt:lpstr>
      <vt:lpstr>▤ UML Class Diagram(사용자-검색/리스트/상세페이지)</vt:lpstr>
      <vt:lpstr>▤ UML Class Diagram(회원/업체 회원)</vt:lpstr>
      <vt:lpstr>▤ UML Class Diagram(로그인)</vt:lpstr>
      <vt:lpstr>▤ UML Class Diagram(공간등록/승인)</vt:lpstr>
      <vt:lpstr>▤ UML Class Diagram(공간 예약)</vt:lpstr>
      <vt:lpstr>▤ UML Class Diagram(문의게시판QnA)</vt:lpstr>
      <vt:lpstr>▤ UML Class Diagram(관리자-메인페이지)</vt:lpstr>
      <vt:lpstr>▤ UML Class Diagram(관리자-회원관리)</vt:lpstr>
      <vt:lpstr>▤ UML Class Diagram(관리자-업체관리)</vt:lpstr>
      <vt:lpstr>▤ UML Class Diagram(관리자-통계)</vt:lpstr>
      <vt:lpstr>UI 및 기능</vt:lpstr>
      <vt:lpstr>▦ SITEMAP - 사용자페이지</vt:lpstr>
      <vt:lpstr>▥ 사용자페이지(메인전체페이지)</vt:lpstr>
      <vt:lpstr>▥ 사용자페이지(상단 부분)</vt:lpstr>
      <vt:lpstr>▥ 사용자페이지(회원별 상단 메뉴 변화)</vt:lpstr>
      <vt:lpstr>▥ 사용자페이지(중간 부분)</vt:lpstr>
      <vt:lpstr>▥ 사용자페이지(하단 부분)</vt:lpstr>
      <vt:lpstr>▥ 사용자페이지(검색 페이지)</vt:lpstr>
      <vt:lpstr>▥ 사용자페이지(공간 상세 페이지 [1/2])</vt:lpstr>
      <vt:lpstr>▥ 사용자페이지(공간 상세 페이지 [1/2])</vt:lpstr>
      <vt:lpstr>▥ 사용자페이지(공간 상세 페이지 [2/2])</vt:lpstr>
      <vt:lpstr>▥ 사용자페이지(공지사항)</vt:lpstr>
      <vt:lpstr>▥ 사용자페이지(회원가입시 회원유형선택)</vt:lpstr>
      <vt:lpstr>▥ 사용자페이지(약관동의)</vt:lpstr>
      <vt:lpstr>▥ 사용자페이지(회원가입)</vt:lpstr>
      <vt:lpstr>▥ 사용자페이지(로그인)</vt:lpstr>
      <vt:lpstr>▥ 사용자페이지(아이디 찾기)</vt:lpstr>
      <vt:lpstr>▥ 사용자페이지(비밀번호 찾기 &amp; 수정)</vt:lpstr>
      <vt:lpstr>▥ 사용자페이지(공간 상세 페이지 - 예약하기)</vt:lpstr>
      <vt:lpstr>▥ 사용자페이지(예약 페이지[1/2])</vt:lpstr>
      <vt:lpstr>▥ 사용자페이지(예약 페이지[2/2])</vt:lpstr>
      <vt:lpstr>▥ 사용자페이지(예약 완료 페이지)</vt:lpstr>
      <vt:lpstr>▥ 사용자페이지(마이 페이지)</vt:lpstr>
      <vt:lpstr>▥ 사용자페이지(마이 페이지)</vt:lpstr>
      <vt:lpstr>▥ 사용자페이지(예약 목록)</vt:lpstr>
      <vt:lpstr>▥ 사용자페이지(공간 상세 페이지 - 찜하기)</vt:lpstr>
      <vt:lpstr>▥ 사용자페이지(마이 페이지)</vt:lpstr>
      <vt:lpstr>▥ 사용자페이지(마이 페이지)</vt:lpstr>
      <vt:lpstr>▥ 사용자페이지(찜 목록)</vt:lpstr>
      <vt:lpstr>▥ 사용자페이지(마이 페이지)</vt:lpstr>
      <vt:lpstr>▥ 사용자페이지(내 정보)</vt:lpstr>
      <vt:lpstr>▥ 사용자페이지(회원정보 수정 / 탈퇴)</vt:lpstr>
      <vt:lpstr>▥ 사용자페이지(문의 게시판 [1/2])</vt:lpstr>
      <vt:lpstr>▥ 사용자페이지(문의 게시판 [2/2])</vt:lpstr>
      <vt:lpstr>▥ 사용자페이지(문의 게시판 - 상세보기)</vt:lpstr>
      <vt:lpstr>▥ 사용자페이지(문의 게시판 - 수정)</vt:lpstr>
      <vt:lpstr>▥ 사용자페이지(자주 묻는 질문)</vt:lpstr>
      <vt:lpstr>▥ 사용자페이지(회원가입 시 회원유형선택)</vt:lpstr>
      <vt:lpstr>▥ 사용자페이지(업체 약관동의)</vt:lpstr>
      <vt:lpstr>▥ 사용자페이지(업체 회원가입)</vt:lpstr>
      <vt:lpstr>▥ 사용자페이지(메인 페이지-업체)</vt:lpstr>
      <vt:lpstr>▥ 사용자페이지(업체 마이 페이지[1/3])</vt:lpstr>
      <vt:lpstr>▥ 사용자페이지(업체 공간목록)</vt:lpstr>
      <vt:lpstr>▥ 사용자페이지(업체 공간등록)</vt:lpstr>
      <vt:lpstr>▥ 사용자페이지(업체 공간수정)</vt:lpstr>
      <vt:lpstr>▥ 사용자페이지(업체 마이 페이지[2/3])</vt:lpstr>
      <vt:lpstr>▥ 사용자페이지(업체 마이페이지 - 예약현황)</vt:lpstr>
      <vt:lpstr>▥ 사용자페이지(업체 마이 페이지[3/3])</vt:lpstr>
      <vt:lpstr>▥ 사용자페이지(업체 마이페이지 - 내정보)</vt:lpstr>
      <vt:lpstr>▥ 사용자페이지(업체 마이페이지 - 내정보 - 수정)</vt:lpstr>
      <vt:lpstr>▦ SITEMAP - 관리자페이지</vt:lpstr>
      <vt:lpstr>▦ 관리자페이지(로그인)</vt:lpstr>
      <vt:lpstr>▤ 관리자 페이지(메인)</vt:lpstr>
      <vt:lpstr>▤ 관리자 페이지(예약관리)</vt:lpstr>
      <vt:lpstr>▤ 관리자 페이지(게시판 관리)</vt:lpstr>
      <vt:lpstr>▤ 관리자 페이지(공지사항 게시판)</vt:lpstr>
      <vt:lpstr>▤ 관리자 페이지(문의게시판)</vt:lpstr>
      <vt:lpstr>▤ 관리자 페이지(업체관리)</vt:lpstr>
      <vt:lpstr>▤ 관리자 페이지(업체목록)</vt:lpstr>
      <vt:lpstr>▤ 관리자 페이지(공간목록)</vt:lpstr>
      <vt:lpstr>▤ 관리자 페이지(회원관리)</vt:lpstr>
      <vt:lpstr>▤ 관리자 페이지(통계)</vt:lpstr>
      <vt:lpstr>PowerPoint 프레젠테이션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ellinstar</cp:lastModifiedBy>
  <cp:revision>2</cp:revision>
  <dcterms:modified xsi:type="dcterms:W3CDTF">2019-01-14T02:54:20Z</dcterms:modified>
</cp:coreProperties>
</file>